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7"/>
  </p:notesMasterIdLst>
  <p:sldIdLst>
    <p:sldId id="256" r:id="rId2"/>
    <p:sldId id="258" r:id="rId3"/>
    <p:sldId id="307" r:id="rId4"/>
    <p:sldId id="406" r:id="rId5"/>
    <p:sldId id="266" r:id="rId6"/>
    <p:sldId id="267" r:id="rId7"/>
    <p:sldId id="268" r:id="rId8"/>
    <p:sldId id="269" r:id="rId9"/>
    <p:sldId id="270" r:id="rId10"/>
    <p:sldId id="271" r:id="rId11"/>
    <p:sldId id="308" r:id="rId12"/>
    <p:sldId id="401" r:id="rId13"/>
    <p:sldId id="400" r:id="rId14"/>
    <p:sldId id="402" r:id="rId15"/>
    <p:sldId id="407" r:id="rId16"/>
    <p:sldId id="310" r:id="rId17"/>
    <p:sldId id="388" r:id="rId18"/>
    <p:sldId id="311" r:id="rId19"/>
    <p:sldId id="390" r:id="rId20"/>
    <p:sldId id="408" r:id="rId21"/>
    <p:sldId id="389" r:id="rId22"/>
    <p:sldId id="392" r:id="rId23"/>
    <p:sldId id="393" r:id="rId24"/>
    <p:sldId id="394" r:id="rId25"/>
    <p:sldId id="395" r:id="rId26"/>
    <p:sldId id="398" r:id="rId27"/>
    <p:sldId id="312" r:id="rId28"/>
    <p:sldId id="313" r:id="rId29"/>
    <p:sldId id="314" r:id="rId30"/>
    <p:sldId id="315" r:id="rId31"/>
    <p:sldId id="397" r:id="rId32"/>
    <p:sldId id="316" r:id="rId33"/>
    <p:sldId id="317" r:id="rId34"/>
    <p:sldId id="318" r:id="rId35"/>
    <p:sldId id="319" r:id="rId36"/>
    <p:sldId id="320" r:id="rId37"/>
    <p:sldId id="321" r:id="rId38"/>
    <p:sldId id="333" r:id="rId39"/>
    <p:sldId id="409" r:id="rId40"/>
    <p:sldId id="330" r:id="rId41"/>
    <p:sldId id="331" r:id="rId42"/>
    <p:sldId id="332" r:id="rId43"/>
    <p:sldId id="324" r:id="rId44"/>
    <p:sldId id="410" r:id="rId45"/>
    <p:sldId id="426" r:id="rId46"/>
    <p:sldId id="427" r:id="rId47"/>
    <p:sldId id="325" r:id="rId48"/>
    <p:sldId id="429" r:id="rId49"/>
    <p:sldId id="430" r:id="rId50"/>
    <p:sldId id="431" r:id="rId51"/>
    <p:sldId id="432" r:id="rId52"/>
    <p:sldId id="326" r:id="rId53"/>
    <p:sldId id="328" r:id="rId54"/>
    <p:sldId id="411" r:id="rId55"/>
    <p:sldId id="334" r:id="rId56"/>
    <p:sldId id="434" r:id="rId57"/>
    <p:sldId id="435" r:id="rId58"/>
    <p:sldId id="436" r:id="rId59"/>
    <p:sldId id="335" r:id="rId60"/>
    <p:sldId id="336" r:id="rId61"/>
    <p:sldId id="412" r:id="rId62"/>
    <p:sldId id="437" r:id="rId63"/>
    <p:sldId id="438" r:id="rId64"/>
    <p:sldId id="439" r:id="rId65"/>
    <p:sldId id="341" r:id="rId66"/>
    <p:sldId id="343" r:id="rId67"/>
    <p:sldId id="337" r:id="rId68"/>
    <p:sldId id="413" r:id="rId69"/>
    <p:sldId id="344" r:id="rId70"/>
    <p:sldId id="441" r:id="rId71"/>
    <p:sldId id="440" r:id="rId72"/>
    <p:sldId id="345" r:id="rId73"/>
    <p:sldId id="347" r:id="rId74"/>
    <p:sldId id="346" r:id="rId75"/>
    <p:sldId id="351" r:id="rId76"/>
    <p:sldId id="348" r:id="rId77"/>
    <p:sldId id="442" r:id="rId78"/>
    <p:sldId id="349" r:id="rId79"/>
    <p:sldId id="350" r:id="rId80"/>
    <p:sldId id="352" r:id="rId81"/>
    <p:sldId id="404" r:id="rId82"/>
    <p:sldId id="443" r:id="rId83"/>
    <p:sldId id="444" r:id="rId84"/>
    <p:sldId id="448" r:id="rId85"/>
    <p:sldId id="449" r:id="rId86"/>
    <p:sldId id="414" r:id="rId87"/>
    <p:sldId id="353" r:id="rId88"/>
    <p:sldId id="450" r:id="rId89"/>
    <p:sldId id="355" r:id="rId90"/>
    <p:sldId id="354" r:id="rId91"/>
    <p:sldId id="358" r:id="rId92"/>
    <p:sldId id="451" r:id="rId93"/>
    <p:sldId id="453" r:id="rId94"/>
    <p:sldId id="356" r:id="rId95"/>
    <p:sldId id="357" r:id="rId96"/>
    <p:sldId id="446" r:id="rId97"/>
    <p:sldId id="415" r:id="rId98"/>
    <p:sldId id="359" r:id="rId99"/>
    <p:sldId id="452" r:id="rId100"/>
    <p:sldId id="361" r:id="rId101"/>
    <p:sldId id="362" r:id="rId102"/>
    <p:sldId id="363" r:id="rId103"/>
    <p:sldId id="364" r:id="rId104"/>
    <p:sldId id="365" r:id="rId105"/>
    <p:sldId id="366" r:id="rId106"/>
    <p:sldId id="369" r:id="rId107"/>
    <p:sldId id="367" r:id="rId108"/>
    <p:sldId id="368" r:id="rId109"/>
    <p:sldId id="370" r:id="rId110"/>
    <p:sldId id="338" r:id="rId111"/>
    <p:sldId id="416" r:id="rId112"/>
    <p:sldId id="380" r:id="rId113"/>
    <p:sldId id="381" r:id="rId114"/>
    <p:sldId id="382" r:id="rId115"/>
    <p:sldId id="383" r:id="rId116"/>
    <p:sldId id="384" r:id="rId117"/>
    <p:sldId id="385" r:id="rId118"/>
    <p:sldId id="386" r:id="rId119"/>
    <p:sldId id="387" r:id="rId120"/>
    <p:sldId id="417" r:id="rId121"/>
    <p:sldId id="371" r:id="rId122"/>
    <p:sldId id="372" r:id="rId123"/>
    <p:sldId id="375" r:id="rId124"/>
    <p:sldId id="373" r:id="rId125"/>
    <p:sldId id="374" r:id="rId126"/>
    <p:sldId id="376" r:id="rId127"/>
    <p:sldId id="377" r:id="rId128"/>
    <p:sldId id="378" r:id="rId129"/>
    <p:sldId id="379" r:id="rId130"/>
    <p:sldId id="418" r:id="rId131"/>
    <p:sldId id="419" r:id="rId132"/>
    <p:sldId id="305" r:id="rId133"/>
    <p:sldId id="306" r:id="rId134"/>
    <p:sldId id="396" r:id="rId135"/>
    <p:sldId id="447" r:id="rId136"/>
    <p:sldId id="265" r:id="rId137"/>
    <p:sldId id="322" r:id="rId138"/>
    <p:sldId id="323" r:id="rId139"/>
    <p:sldId id="403" r:id="rId140"/>
    <p:sldId id="420" r:id="rId141"/>
    <p:sldId id="421" r:id="rId142"/>
    <p:sldId id="422" r:id="rId143"/>
    <p:sldId id="423" r:id="rId144"/>
    <p:sldId id="424" r:id="rId145"/>
    <p:sldId id="425"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sef Rafii" initials="YR" lastIdx="2" clrIdx="0">
    <p:extLst>
      <p:ext uri="{19B8F6BF-5375-455C-9EA6-DF929625EA0E}">
        <p15:presenceInfo xmlns:p15="http://schemas.microsoft.com/office/powerpoint/2012/main" userId="0288e330dbb6a8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E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808" autoAdjust="0"/>
  </p:normalViewPr>
  <p:slideViewPr>
    <p:cSldViewPr snapToGrid="0">
      <p:cViewPr varScale="1">
        <p:scale>
          <a:sx n="100" d="100"/>
          <a:sy n="100" d="100"/>
        </p:scale>
        <p:origin x="936" y="96"/>
      </p:cViewPr>
      <p:guideLst/>
    </p:cSldViewPr>
  </p:slideViewPr>
  <p:outlineViewPr>
    <p:cViewPr>
      <p:scale>
        <a:sx n="33" d="100"/>
        <a:sy n="33" d="100"/>
      </p:scale>
      <p:origin x="0" y="-113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3T09:10:23.961"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644CE4-671C-4850-BA3B-3595A4F90A8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E7686CA3-DF78-4BF9-9E86-65073985BAE4}">
      <dgm:prSet phldrT="[Texte]" custT="1"/>
      <dgm:spPr/>
      <dgm:t>
        <a:bodyPr/>
        <a:lstStyle/>
        <a:p>
          <a:r>
            <a:rPr lang="en-US" sz="1400" b="0" noProof="0" dirty="0">
              <a:latin typeface="Roboto" panose="02000000000000000000"/>
            </a:rPr>
            <a:t>First Day</a:t>
          </a:r>
        </a:p>
      </dgm:t>
    </dgm:pt>
    <dgm:pt modelId="{769DB875-6172-4B23-AB1B-F1F4F8DFA379}" type="parTrans" cxnId="{BA28F36E-50F7-40E3-8D4B-A02D9325116D}">
      <dgm:prSet/>
      <dgm:spPr/>
      <dgm:t>
        <a:bodyPr/>
        <a:lstStyle/>
        <a:p>
          <a:endParaRPr lang="fr-FR"/>
        </a:p>
      </dgm:t>
    </dgm:pt>
    <dgm:pt modelId="{758F1D77-3F39-499A-96BA-9C5D93008017}" type="sibTrans" cxnId="{BA28F36E-50F7-40E3-8D4B-A02D9325116D}">
      <dgm:prSet/>
      <dgm:spPr/>
      <dgm:t>
        <a:bodyPr/>
        <a:lstStyle/>
        <a:p>
          <a:endParaRPr lang="fr-FR"/>
        </a:p>
      </dgm:t>
    </dgm:pt>
    <dgm:pt modelId="{F29CAA04-38DF-4A66-9D4D-7D247E911EEF}">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Introduction &amp; Versions</a:t>
          </a:r>
          <a:endParaRPr lang="en-US" sz="1400" b="0" noProof="0" dirty="0">
            <a:latin typeface="Roboto" panose="02000000000000000000"/>
          </a:endParaRPr>
        </a:p>
      </dgm:t>
    </dgm:pt>
    <dgm:pt modelId="{484E6B1E-F7A9-49CC-8A87-8CF100D01FFE}" type="parTrans" cxnId="{92E3C6DE-252C-4F4C-AC0E-3136AA1B095D}">
      <dgm:prSet/>
      <dgm:spPr/>
      <dgm:t>
        <a:bodyPr/>
        <a:lstStyle/>
        <a:p>
          <a:endParaRPr lang="fr-FR"/>
        </a:p>
      </dgm:t>
    </dgm:pt>
    <dgm:pt modelId="{CF47DAB2-946F-47EC-8791-F3FFF28E9B22}" type="sibTrans" cxnId="{92E3C6DE-252C-4F4C-AC0E-3136AA1B095D}">
      <dgm:prSet/>
      <dgm:spPr/>
      <dgm:t>
        <a:bodyPr/>
        <a:lstStyle/>
        <a:p>
          <a:endParaRPr lang="fr-FR"/>
        </a:p>
      </dgm:t>
    </dgm:pt>
    <dgm:pt modelId="{225F1C4B-764D-4170-91C1-0BA26D66F195}">
      <dgm:prSet phldrT="[Texte]" custT="1"/>
      <dgm:spPr/>
      <dgm:t>
        <a:bodyPr/>
        <a:lstStyle/>
        <a:p>
          <a:pPr>
            <a:buFont typeface="Wingdings" panose="05000000000000000000" pitchFamily="2" charset="2"/>
            <a:buChar char="§"/>
          </a:pPr>
          <a:r>
            <a:rPr lang="en-US" sz="1400" b="0" noProof="0" dirty="0">
              <a:latin typeface="Roboto" panose="02000000000000000000"/>
            </a:rPr>
            <a:t>Basics</a:t>
          </a:r>
        </a:p>
      </dgm:t>
    </dgm:pt>
    <dgm:pt modelId="{9E531B01-7799-4FFC-9C4C-5A020C72100B}" type="parTrans" cxnId="{51BF7C97-4926-491E-8F5D-47EEC4F08C4D}">
      <dgm:prSet/>
      <dgm:spPr/>
      <dgm:t>
        <a:bodyPr/>
        <a:lstStyle/>
        <a:p>
          <a:endParaRPr lang="fr-FR"/>
        </a:p>
      </dgm:t>
    </dgm:pt>
    <dgm:pt modelId="{9284F58A-9E74-47D1-B5FA-00B1E5B10DF7}" type="sibTrans" cxnId="{51BF7C97-4926-491E-8F5D-47EEC4F08C4D}">
      <dgm:prSet/>
      <dgm:spPr/>
      <dgm:t>
        <a:bodyPr/>
        <a:lstStyle/>
        <a:p>
          <a:endParaRPr lang="fr-FR"/>
        </a:p>
      </dgm:t>
    </dgm:pt>
    <dgm:pt modelId="{5533485F-4E70-4D45-ACA1-DB5E7B1CE580}">
      <dgm:prSet phldrT="[Texte]" custT="1"/>
      <dgm:spPr/>
      <dgm:t>
        <a:bodyPr/>
        <a:lstStyle/>
        <a:p>
          <a:pPr>
            <a:buFont typeface="Wingdings" panose="05000000000000000000" pitchFamily="2" charset="2"/>
            <a:buChar char="ü"/>
          </a:pPr>
          <a:r>
            <a:rPr lang="en-US" sz="1400" b="0" noProof="0" dirty="0">
              <a:latin typeface="Roboto" panose="02000000000000000000"/>
            </a:rPr>
            <a:t>Second Day</a:t>
          </a:r>
        </a:p>
      </dgm:t>
    </dgm:pt>
    <dgm:pt modelId="{15D27C4A-88AD-47EB-A52F-8709DB1815A1}" type="parTrans" cxnId="{A8432E3C-CBA5-4B2D-8F82-D371A28545A7}">
      <dgm:prSet/>
      <dgm:spPr/>
      <dgm:t>
        <a:bodyPr/>
        <a:lstStyle/>
        <a:p>
          <a:endParaRPr lang="fr-FR"/>
        </a:p>
      </dgm:t>
    </dgm:pt>
    <dgm:pt modelId="{BEBECEAD-EDE3-431D-85A1-A682CFDC247A}" type="sibTrans" cxnId="{A8432E3C-CBA5-4B2D-8F82-D371A28545A7}">
      <dgm:prSet/>
      <dgm:spPr/>
      <dgm:t>
        <a:bodyPr/>
        <a:lstStyle/>
        <a:p>
          <a:endParaRPr lang="fr-FR"/>
        </a:p>
      </dgm:t>
    </dgm:pt>
    <dgm:pt modelId="{E91FEC25-B900-4791-A810-AC949B6FC34C}">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Databinding</a:t>
          </a:r>
        </a:p>
      </dgm:t>
    </dgm:pt>
    <dgm:pt modelId="{DE71E92A-31A1-4F5B-A0B1-AE23C34D6238}" type="parTrans" cxnId="{08F10F33-C866-48EB-9454-6715F67A114E}">
      <dgm:prSet/>
      <dgm:spPr/>
      <dgm:t>
        <a:bodyPr/>
        <a:lstStyle/>
        <a:p>
          <a:endParaRPr lang="fr-FR"/>
        </a:p>
      </dgm:t>
    </dgm:pt>
    <dgm:pt modelId="{F66F4DF3-5A8D-41B4-B7EA-1E124BF21B95}" type="sibTrans" cxnId="{08F10F33-C866-48EB-9454-6715F67A114E}">
      <dgm:prSet/>
      <dgm:spPr/>
      <dgm:t>
        <a:bodyPr/>
        <a:lstStyle/>
        <a:p>
          <a:endParaRPr lang="fr-FR"/>
        </a:p>
      </dgm:t>
    </dgm:pt>
    <dgm:pt modelId="{C614C0C6-49B7-45B9-B24F-96BEE923547B}">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Third Day</a:t>
          </a:r>
        </a:p>
      </dgm:t>
    </dgm:pt>
    <dgm:pt modelId="{C7ADD8DE-ECF8-41CA-A21F-1E3707A06402}" type="parTrans" cxnId="{BE2DBD38-CC44-494D-BB74-B8FD2BCF67B0}">
      <dgm:prSet/>
      <dgm:spPr/>
      <dgm:t>
        <a:bodyPr/>
        <a:lstStyle/>
        <a:p>
          <a:endParaRPr lang="fr-FR"/>
        </a:p>
      </dgm:t>
    </dgm:pt>
    <dgm:pt modelId="{7D0172A6-4A8A-4C5C-981C-A8271A142D4F}" type="sibTrans" cxnId="{BE2DBD38-CC44-494D-BB74-B8FD2BCF67B0}">
      <dgm:prSet/>
      <dgm:spPr/>
      <dgm:t>
        <a:bodyPr/>
        <a:lstStyle/>
        <a:p>
          <a:endParaRPr lang="fr-FR"/>
        </a:p>
      </dgm:t>
    </dgm:pt>
    <dgm:pt modelId="{80BF72FF-E99B-4E3B-988E-8887C2EB5030}">
      <dgm:prSet phldrT="[Texte]" custT="1"/>
      <dgm:spPr/>
      <dgm:t>
        <a:bodyPr/>
        <a:lstStyle/>
        <a:p>
          <a:r>
            <a:rPr lang="fr-FR" sz="1400" b="0" i="0" dirty="0">
              <a:latin typeface="Roboto" panose="02000000000000000000"/>
            </a:rPr>
            <a:t>Pipes</a:t>
          </a:r>
          <a:endParaRPr lang="en-US" sz="1400" b="0" noProof="0" dirty="0">
            <a:latin typeface="Roboto" panose="02000000000000000000"/>
            <a:ea typeface="Roboto" panose="02000000000000000000" pitchFamily="2" charset="0"/>
          </a:endParaRPr>
        </a:p>
      </dgm:t>
    </dgm:pt>
    <dgm:pt modelId="{530F3AB2-0CC8-47F6-9AAF-66E76B014ECA}" type="parTrans" cxnId="{5E78F614-4F52-4BD0-A833-CC5DF2EE2BBB}">
      <dgm:prSet/>
      <dgm:spPr/>
      <dgm:t>
        <a:bodyPr/>
        <a:lstStyle/>
        <a:p>
          <a:endParaRPr lang="fr-FR"/>
        </a:p>
      </dgm:t>
    </dgm:pt>
    <dgm:pt modelId="{04E09B16-FD20-40B7-93B8-CDC077B44757}" type="sibTrans" cxnId="{5E78F614-4F52-4BD0-A833-CC5DF2EE2BBB}">
      <dgm:prSet/>
      <dgm:spPr/>
      <dgm:t>
        <a:bodyPr/>
        <a:lstStyle/>
        <a:p>
          <a:endParaRPr lang="fr-FR"/>
        </a:p>
      </dgm:t>
    </dgm:pt>
    <dgm:pt modelId="{67FA29E4-5127-45D6-BD4A-8003D4BEF93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Routing</a:t>
          </a:r>
        </a:p>
      </dgm:t>
    </dgm:pt>
    <dgm:pt modelId="{3664A238-5311-4C25-BFBD-1DB5C6D9D544}" type="parTrans" cxnId="{64E692D4-CC8C-4BF8-9BEE-6047AE54B1D3}">
      <dgm:prSet/>
      <dgm:spPr/>
      <dgm:t>
        <a:bodyPr/>
        <a:lstStyle/>
        <a:p>
          <a:endParaRPr lang="fr-FR"/>
        </a:p>
      </dgm:t>
    </dgm:pt>
    <dgm:pt modelId="{99E81899-50EA-4DD2-941B-DCFD4FA4BFF9}" type="sibTrans" cxnId="{64E692D4-CC8C-4BF8-9BEE-6047AE54B1D3}">
      <dgm:prSet/>
      <dgm:spPr/>
      <dgm:t>
        <a:bodyPr/>
        <a:lstStyle/>
        <a:p>
          <a:endParaRPr lang="fr-FR"/>
        </a:p>
      </dgm:t>
    </dgm:pt>
    <dgm:pt modelId="{ED8A5D34-0A80-445C-BCD4-DABFDD334D8C}">
      <dgm:prSet phldrT="[Texte]" custT="1"/>
      <dgm:spPr/>
      <dgm:t>
        <a:bodyPr/>
        <a:lstStyle/>
        <a:p>
          <a:pPr>
            <a:buFont typeface="Wingdings" panose="05000000000000000000" pitchFamily="2" charset="2"/>
            <a:buChar char="§"/>
          </a:pPr>
          <a:r>
            <a:rPr lang="fr-FR" sz="1400" b="0" i="0" dirty="0">
              <a:latin typeface="Roboto" panose="02000000000000000000"/>
            </a:rPr>
            <a:t>Forms: </a:t>
          </a:r>
          <a:r>
            <a:rPr lang="fr-FR" sz="1400" b="0" i="0" dirty="0" err="1">
              <a:latin typeface="Roboto" panose="02000000000000000000"/>
            </a:rPr>
            <a:t>Reactive</a:t>
          </a:r>
          <a:endParaRPr lang="en-US" sz="1400" b="0" noProof="0" dirty="0">
            <a:latin typeface="Roboto" panose="02000000000000000000"/>
            <a:ea typeface="Roboto" panose="02000000000000000000" pitchFamily="2" charset="0"/>
          </a:endParaRPr>
        </a:p>
      </dgm:t>
    </dgm:pt>
    <dgm:pt modelId="{CA65DCFC-80E0-47F3-AB82-3CB90D9BD6CF}" type="parTrans" cxnId="{CEE38B48-4809-4A40-944A-DCBE093876A6}">
      <dgm:prSet/>
      <dgm:spPr/>
      <dgm:t>
        <a:bodyPr/>
        <a:lstStyle/>
        <a:p>
          <a:endParaRPr lang="fr-FR"/>
        </a:p>
      </dgm:t>
    </dgm:pt>
    <dgm:pt modelId="{7E8A188F-D7B2-43F8-B192-A4B527FF8B19}" type="sibTrans" cxnId="{CEE38B48-4809-4A40-944A-DCBE093876A6}">
      <dgm:prSet/>
      <dgm:spPr/>
      <dgm:t>
        <a:bodyPr/>
        <a:lstStyle/>
        <a:p>
          <a:endParaRPr lang="fr-FR"/>
        </a:p>
      </dgm:t>
    </dgm:pt>
    <dgm:pt modelId="{3BCD36DF-C602-480B-9A99-315A55D0BF53}">
      <dgm:prSet phldrT="[Texte]" custT="1"/>
      <dgm:spPr/>
      <dgm:t>
        <a:bodyPr/>
        <a:lstStyle/>
        <a:p>
          <a:pPr>
            <a:buFont typeface="Wingdings" panose="05000000000000000000" pitchFamily="2" charset="2"/>
            <a:buChar char="§"/>
          </a:pPr>
          <a:r>
            <a:rPr lang="en-US" sz="1400" b="0" i="0" noProof="0" dirty="0">
              <a:latin typeface="Roboto" panose="02000000000000000000"/>
            </a:rPr>
            <a:t>Making Http Requests</a:t>
          </a:r>
          <a:endParaRPr lang="en-US" sz="1400" b="0" noProof="0" dirty="0">
            <a:latin typeface="Roboto" panose="02000000000000000000"/>
            <a:ea typeface="Roboto" panose="02000000000000000000" pitchFamily="2" charset="0"/>
          </a:endParaRPr>
        </a:p>
      </dgm:t>
    </dgm:pt>
    <dgm:pt modelId="{2C36694B-7127-4C40-B912-2B42870D2A10}" type="parTrans" cxnId="{41037E15-8427-46A0-9AE3-D9CF34C5B390}">
      <dgm:prSet/>
      <dgm:spPr/>
      <dgm:t>
        <a:bodyPr/>
        <a:lstStyle/>
        <a:p>
          <a:endParaRPr lang="fr-FR"/>
        </a:p>
      </dgm:t>
    </dgm:pt>
    <dgm:pt modelId="{3A1BF7CD-133D-4DE5-8638-ABDFB047FEE2}" type="sibTrans" cxnId="{41037E15-8427-46A0-9AE3-D9CF34C5B390}">
      <dgm:prSet/>
      <dgm:spPr/>
      <dgm:t>
        <a:bodyPr/>
        <a:lstStyle/>
        <a:p>
          <a:endParaRPr lang="fr-FR"/>
        </a:p>
      </dgm:t>
    </dgm:pt>
    <dgm:pt modelId="{6EA835FA-F308-48AC-AA2B-F5E500D38FE1}">
      <dgm:prSet phldrT="[Texte]" custT="1"/>
      <dgm:spPr/>
      <dgm:t>
        <a:bodyPr/>
        <a:lstStyle/>
        <a:p>
          <a:pPr>
            <a:buFont typeface="Wingdings" panose="05000000000000000000" pitchFamily="2" charset="2"/>
            <a:buChar char="§"/>
          </a:pPr>
          <a:r>
            <a:rPr lang="en-US" sz="1400" b="0" noProof="0" dirty="0">
              <a:latin typeface="Roboto" panose="02000000000000000000"/>
            </a:rPr>
            <a:t>Directives</a:t>
          </a:r>
        </a:p>
      </dgm:t>
    </dgm:pt>
    <dgm:pt modelId="{6552FA2D-CCF5-474F-ABF4-BEC60D27F1AE}" type="parTrans" cxnId="{7D6A4720-6480-4929-8EF9-9D39CAF88FCB}">
      <dgm:prSet/>
      <dgm:spPr/>
      <dgm:t>
        <a:bodyPr/>
        <a:lstStyle/>
        <a:p>
          <a:endParaRPr lang="fr-FR"/>
        </a:p>
      </dgm:t>
    </dgm:pt>
    <dgm:pt modelId="{3BF96A93-1AAE-410F-B38A-7D2180A748CD}" type="sibTrans" cxnId="{7D6A4720-6480-4929-8EF9-9D39CAF88FCB}">
      <dgm:prSet/>
      <dgm:spPr/>
      <dgm:t>
        <a:bodyPr/>
        <a:lstStyle/>
        <a:p>
          <a:endParaRPr lang="fr-FR"/>
        </a:p>
      </dgm:t>
    </dgm:pt>
    <dgm:pt modelId="{EE467815-D57B-4596-922A-EFEF2F48A6D0}">
      <dgm:prSet phldrT="[Texte]" custT="1"/>
      <dgm:spPr/>
      <dgm:t>
        <a:bodyPr/>
        <a:lstStyle/>
        <a:p>
          <a:pPr>
            <a:buFont typeface="Wingdings" panose="05000000000000000000" pitchFamily="2" charset="2"/>
            <a:buChar char="§"/>
          </a:pPr>
          <a:r>
            <a:rPr lang="fr-FR" sz="1400" b="0" i="0" dirty="0">
              <a:latin typeface="Roboto" panose="02000000000000000000"/>
            </a:rPr>
            <a:t>Observables</a:t>
          </a:r>
          <a:endParaRPr lang="en-US" sz="1400" b="0" noProof="0" dirty="0">
            <a:latin typeface="Roboto" panose="02000000000000000000"/>
            <a:ea typeface="Roboto" panose="02000000000000000000" pitchFamily="2" charset="0"/>
          </a:endParaRPr>
        </a:p>
      </dgm:t>
    </dgm:pt>
    <dgm:pt modelId="{451C2491-E7C6-4BA2-B428-15C68D995CFD}" type="parTrans" cxnId="{1F6584A2-1F8D-4487-A462-9B2F36D65630}">
      <dgm:prSet/>
      <dgm:spPr/>
      <dgm:t>
        <a:bodyPr/>
        <a:lstStyle/>
        <a:p>
          <a:endParaRPr lang="fr-FR"/>
        </a:p>
      </dgm:t>
    </dgm:pt>
    <dgm:pt modelId="{468F0A2A-3A37-4172-8519-C8CD6C469415}" type="sibTrans" cxnId="{1F6584A2-1F8D-4487-A462-9B2F36D65630}">
      <dgm:prSet/>
      <dgm:spPr/>
      <dgm:t>
        <a:bodyPr/>
        <a:lstStyle/>
        <a:p>
          <a:endParaRPr lang="fr-FR"/>
        </a:p>
      </dgm:t>
    </dgm:pt>
    <dgm:pt modelId="{83C19BCC-4E98-4F21-AEDA-EDD76973EAA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Installation</a:t>
          </a:r>
          <a:endParaRPr lang="en-US" sz="1400" b="0" noProof="0" dirty="0">
            <a:latin typeface="Roboto" panose="02000000000000000000"/>
          </a:endParaRPr>
        </a:p>
      </dgm:t>
    </dgm:pt>
    <dgm:pt modelId="{161DCB16-9A89-4CD1-886A-111A65DB7ED9}" type="parTrans" cxnId="{AFC8BEBD-7325-44F7-AF1F-037F9506F89A}">
      <dgm:prSet/>
      <dgm:spPr/>
      <dgm:t>
        <a:bodyPr/>
        <a:lstStyle/>
        <a:p>
          <a:endParaRPr lang="fr-FR"/>
        </a:p>
      </dgm:t>
    </dgm:pt>
    <dgm:pt modelId="{09908994-DFDB-4362-BA2C-8E29C8B21895}" type="sibTrans" cxnId="{AFC8BEBD-7325-44F7-AF1F-037F9506F89A}">
      <dgm:prSet/>
      <dgm:spPr/>
      <dgm:t>
        <a:bodyPr/>
        <a:lstStyle/>
        <a:p>
          <a:endParaRPr lang="fr-FR"/>
        </a:p>
      </dgm:t>
    </dgm:pt>
    <dgm:pt modelId="{E33404B4-1C93-4DC4-AEB1-F6856E6768B3}">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a typeface="Roboto" panose="02000000000000000000" pitchFamily="2" charset="0"/>
          </a:endParaRPr>
        </a:p>
      </dgm:t>
    </dgm:pt>
    <dgm:pt modelId="{080AAB32-12C6-4822-8790-D9CC84121383}" type="parTrans" cxnId="{DA4964FE-5DA1-41EF-8570-C57C5584C8AC}">
      <dgm:prSet/>
      <dgm:spPr/>
      <dgm:t>
        <a:bodyPr/>
        <a:lstStyle/>
        <a:p>
          <a:endParaRPr lang="fr-MA"/>
        </a:p>
      </dgm:t>
    </dgm:pt>
    <dgm:pt modelId="{30640566-D961-4024-8686-36F66228D0CC}" type="sibTrans" cxnId="{DA4964FE-5DA1-41EF-8570-C57C5584C8AC}">
      <dgm:prSet/>
      <dgm:spPr/>
      <dgm:t>
        <a:bodyPr/>
        <a:lstStyle/>
        <a:p>
          <a:endParaRPr lang="fr-MA"/>
        </a:p>
      </dgm:t>
    </dgm:pt>
    <dgm:pt modelId="{F8CC09D0-A987-4B51-A937-0119D16B806D}">
      <dgm:prSet phldrT="[Texte]" custT="1"/>
      <dgm:spPr/>
      <dgm:t>
        <a:bodyPr/>
        <a:lstStyle/>
        <a:p>
          <a:r>
            <a:rPr lang="en-US" sz="1400" b="0" noProof="0" dirty="0">
              <a:latin typeface="Roboto" panose="02000000000000000000"/>
              <a:ea typeface="Roboto" panose="02000000000000000000" pitchFamily="2" charset="0"/>
            </a:rPr>
            <a:t>Forms: Template driven</a:t>
          </a:r>
        </a:p>
      </dgm:t>
    </dgm:pt>
    <dgm:pt modelId="{4B31F4BC-0790-4ECB-9663-1F1CB82EB166}" type="parTrans" cxnId="{6668F48B-E7A2-400B-AE4B-39A97AD8C2E2}">
      <dgm:prSet/>
      <dgm:spPr/>
      <dgm:t>
        <a:bodyPr/>
        <a:lstStyle/>
        <a:p>
          <a:endParaRPr lang="fr-MA"/>
        </a:p>
      </dgm:t>
    </dgm:pt>
    <dgm:pt modelId="{7057D5FF-F171-4014-A238-B48315FECFAD}" type="sibTrans" cxnId="{6668F48B-E7A2-400B-AE4B-39A97AD8C2E2}">
      <dgm:prSet/>
      <dgm:spPr/>
      <dgm:t>
        <a:bodyPr/>
        <a:lstStyle/>
        <a:p>
          <a:endParaRPr lang="fr-MA"/>
        </a:p>
      </dgm:t>
    </dgm:pt>
    <dgm:pt modelId="{6364D7F2-30D8-4C1D-A914-12B4A1B5C7E5}">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Fourth Day</a:t>
          </a:r>
        </a:p>
      </dgm:t>
    </dgm:pt>
    <dgm:pt modelId="{26655B72-FA44-49F8-889C-2B5A555D40FC}" type="sibTrans" cxnId="{E99778A6-590C-45A0-9411-B54BA06DE1BC}">
      <dgm:prSet/>
      <dgm:spPr/>
      <dgm:t>
        <a:bodyPr/>
        <a:lstStyle/>
        <a:p>
          <a:endParaRPr lang="fr-FR"/>
        </a:p>
      </dgm:t>
    </dgm:pt>
    <dgm:pt modelId="{744BBAF6-1AF3-40CC-A58D-4AC806AB0375}" type="parTrans" cxnId="{E99778A6-590C-45A0-9411-B54BA06DE1BC}">
      <dgm:prSet/>
      <dgm:spPr/>
      <dgm:t>
        <a:bodyPr/>
        <a:lstStyle/>
        <a:p>
          <a:endParaRPr lang="fr-FR"/>
        </a:p>
      </dgm:t>
    </dgm:pt>
    <dgm:pt modelId="{11727E55-D55B-43F8-8669-B5C913338221}">
      <dgm:prSet phldrT="[Texte]" custT="1"/>
      <dgm:spPr/>
      <dgm:t>
        <a:bodyPr/>
        <a:lstStyle/>
        <a:p>
          <a:r>
            <a:rPr lang="en-US" sz="1400" b="1" i="0"/>
            <a:t>Authentication</a:t>
          </a:r>
          <a:endParaRPr lang="en-US" sz="1400" b="0" noProof="0" dirty="0">
            <a:latin typeface="Roboto" panose="02000000000000000000"/>
            <a:ea typeface="Roboto" panose="02000000000000000000" pitchFamily="2" charset="0"/>
          </a:endParaRPr>
        </a:p>
      </dgm:t>
    </dgm:pt>
    <dgm:pt modelId="{6C32642C-2434-436B-8FC1-0439BD86E7B0}" type="parTrans" cxnId="{6CED7A49-5A68-45E1-B0BF-9440B74F0618}">
      <dgm:prSet/>
      <dgm:spPr/>
      <dgm:t>
        <a:bodyPr/>
        <a:lstStyle/>
        <a:p>
          <a:endParaRPr lang="fr-MA"/>
        </a:p>
      </dgm:t>
    </dgm:pt>
    <dgm:pt modelId="{43AFBAE8-AA28-4D91-9B1E-D715F7DAA177}" type="sibTrans" cxnId="{6CED7A49-5A68-45E1-B0BF-9440B74F0618}">
      <dgm:prSet/>
      <dgm:spPr/>
      <dgm:t>
        <a:bodyPr/>
        <a:lstStyle/>
        <a:p>
          <a:endParaRPr lang="fr-MA"/>
        </a:p>
      </dgm:t>
    </dgm:pt>
    <dgm:pt modelId="{E7540BE6-EDBA-401B-B715-BB00CEC942B6}" type="pres">
      <dgm:prSet presAssocID="{B5644CE4-671C-4850-BA3B-3595A4F90A81}" presName="theList" presStyleCnt="0">
        <dgm:presLayoutVars>
          <dgm:dir/>
          <dgm:animLvl val="lvl"/>
          <dgm:resizeHandles val="exact"/>
        </dgm:presLayoutVars>
      </dgm:prSet>
      <dgm:spPr/>
    </dgm:pt>
    <dgm:pt modelId="{07030FFA-FC56-4DD2-B432-63DEB5FD63EC}" type="pres">
      <dgm:prSet presAssocID="{E7686CA3-DF78-4BF9-9E86-65073985BAE4}" presName="compNode" presStyleCnt="0"/>
      <dgm:spPr/>
    </dgm:pt>
    <dgm:pt modelId="{98D971B7-823C-44D3-A989-A9744F63DF9E}" type="pres">
      <dgm:prSet presAssocID="{E7686CA3-DF78-4BF9-9E86-65073985BAE4}" presName="aNode" presStyleLbl="bgShp" presStyleIdx="0" presStyleCnt="4"/>
      <dgm:spPr/>
    </dgm:pt>
    <dgm:pt modelId="{087B979E-DEBB-45BA-8A3D-EB60C18B4A88}" type="pres">
      <dgm:prSet presAssocID="{E7686CA3-DF78-4BF9-9E86-65073985BAE4}" presName="textNode" presStyleLbl="bgShp" presStyleIdx="0" presStyleCnt="4"/>
      <dgm:spPr/>
    </dgm:pt>
    <dgm:pt modelId="{3D78EA9D-8670-441A-9A0B-CEE26E797506}" type="pres">
      <dgm:prSet presAssocID="{E7686CA3-DF78-4BF9-9E86-65073985BAE4}" presName="compChildNode" presStyleCnt="0"/>
      <dgm:spPr/>
    </dgm:pt>
    <dgm:pt modelId="{A6A2ED38-72E2-432D-8136-79DC5296CAEB}" type="pres">
      <dgm:prSet presAssocID="{E7686CA3-DF78-4BF9-9E86-65073985BAE4}" presName="theInnerList" presStyleCnt="0"/>
      <dgm:spPr/>
    </dgm:pt>
    <dgm:pt modelId="{14DC07FE-79CC-4E87-ACC9-7131B4D254BF}" type="pres">
      <dgm:prSet presAssocID="{F29CAA04-38DF-4A66-9D4D-7D247E911EEF}" presName="childNode" presStyleLbl="node1" presStyleIdx="0" presStyleCnt="13">
        <dgm:presLayoutVars>
          <dgm:bulletEnabled val="1"/>
        </dgm:presLayoutVars>
      </dgm:prSet>
      <dgm:spPr/>
    </dgm:pt>
    <dgm:pt modelId="{8F3FED93-B132-4C51-B153-77266B26697D}" type="pres">
      <dgm:prSet presAssocID="{F29CAA04-38DF-4A66-9D4D-7D247E911EEF}" presName="aSpace2" presStyleCnt="0"/>
      <dgm:spPr/>
    </dgm:pt>
    <dgm:pt modelId="{F9E0943C-8288-469A-BB6F-E1777F60B200}" type="pres">
      <dgm:prSet presAssocID="{83C19BCC-4E98-4F21-AEDA-EDD76973EAAE}" presName="childNode" presStyleLbl="node1" presStyleIdx="1" presStyleCnt="13">
        <dgm:presLayoutVars>
          <dgm:bulletEnabled val="1"/>
        </dgm:presLayoutVars>
      </dgm:prSet>
      <dgm:spPr/>
    </dgm:pt>
    <dgm:pt modelId="{3705D32E-675B-4F6E-BC1B-B59D5BA757F2}" type="pres">
      <dgm:prSet presAssocID="{83C19BCC-4E98-4F21-AEDA-EDD76973EAAE}" presName="aSpace2" presStyleCnt="0"/>
      <dgm:spPr/>
    </dgm:pt>
    <dgm:pt modelId="{AB11E347-4D8F-42B0-81CE-C5542B244F5C}" type="pres">
      <dgm:prSet presAssocID="{225F1C4B-764D-4170-91C1-0BA26D66F195}" presName="childNode" presStyleLbl="node1" presStyleIdx="2" presStyleCnt="13">
        <dgm:presLayoutVars>
          <dgm:bulletEnabled val="1"/>
        </dgm:presLayoutVars>
      </dgm:prSet>
      <dgm:spPr/>
    </dgm:pt>
    <dgm:pt modelId="{62EE6D52-39F6-48C2-AC29-F4B52B102232}" type="pres">
      <dgm:prSet presAssocID="{225F1C4B-764D-4170-91C1-0BA26D66F195}" presName="aSpace2" presStyleCnt="0"/>
      <dgm:spPr/>
    </dgm:pt>
    <dgm:pt modelId="{D31828C4-0CC1-456E-AF06-B8761CCD4559}" type="pres">
      <dgm:prSet presAssocID="{6EA835FA-F308-48AC-AA2B-F5E500D38FE1}" presName="childNode" presStyleLbl="node1" presStyleIdx="3" presStyleCnt="13">
        <dgm:presLayoutVars>
          <dgm:bulletEnabled val="1"/>
        </dgm:presLayoutVars>
      </dgm:prSet>
      <dgm:spPr/>
    </dgm:pt>
    <dgm:pt modelId="{B5CF4CAC-F2C1-4130-90B0-349AE5949FFD}" type="pres">
      <dgm:prSet presAssocID="{E7686CA3-DF78-4BF9-9E86-65073985BAE4}" presName="aSpace" presStyleCnt="0"/>
      <dgm:spPr/>
    </dgm:pt>
    <dgm:pt modelId="{E43D866F-2AF1-4698-A972-3A4B2C945461}" type="pres">
      <dgm:prSet presAssocID="{5533485F-4E70-4D45-ACA1-DB5E7B1CE580}" presName="compNode" presStyleCnt="0"/>
      <dgm:spPr/>
    </dgm:pt>
    <dgm:pt modelId="{421EA801-E125-4199-9BD9-8A34B384C0D0}" type="pres">
      <dgm:prSet presAssocID="{5533485F-4E70-4D45-ACA1-DB5E7B1CE580}" presName="aNode" presStyleLbl="bgShp" presStyleIdx="1" presStyleCnt="4"/>
      <dgm:spPr/>
    </dgm:pt>
    <dgm:pt modelId="{35962BC5-21EE-4784-99CF-7EDD2FF85CCD}" type="pres">
      <dgm:prSet presAssocID="{5533485F-4E70-4D45-ACA1-DB5E7B1CE580}" presName="textNode" presStyleLbl="bgShp" presStyleIdx="1" presStyleCnt="4"/>
      <dgm:spPr/>
    </dgm:pt>
    <dgm:pt modelId="{9BB86198-0FF3-46E6-86AF-4C88A077A1E5}" type="pres">
      <dgm:prSet presAssocID="{5533485F-4E70-4D45-ACA1-DB5E7B1CE580}" presName="compChildNode" presStyleCnt="0"/>
      <dgm:spPr/>
    </dgm:pt>
    <dgm:pt modelId="{2818AF77-E47F-458D-9ADA-62C6519D04E3}" type="pres">
      <dgm:prSet presAssocID="{5533485F-4E70-4D45-ACA1-DB5E7B1CE580}" presName="theInnerList" presStyleCnt="0"/>
      <dgm:spPr/>
    </dgm:pt>
    <dgm:pt modelId="{96BA37F4-AD1D-4C73-A587-8B3A0553412B}" type="pres">
      <dgm:prSet presAssocID="{E91FEC25-B900-4791-A810-AC949B6FC34C}" presName="childNode" presStyleLbl="node1" presStyleIdx="4" presStyleCnt="13">
        <dgm:presLayoutVars>
          <dgm:bulletEnabled val="1"/>
        </dgm:presLayoutVars>
      </dgm:prSet>
      <dgm:spPr/>
    </dgm:pt>
    <dgm:pt modelId="{DD7E56F9-A6B3-4353-B0BC-836550010CB2}" type="pres">
      <dgm:prSet presAssocID="{E91FEC25-B900-4791-A810-AC949B6FC34C}" presName="aSpace2" presStyleCnt="0"/>
      <dgm:spPr/>
    </dgm:pt>
    <dgm:pt modelId="{DAD5B875-7401-4346-A7A8-AA2B3299684B}" type="pres">
      <dgm:prSet presAssocID="{80BF72FF-E99B-4E3B-988E-8887C2EB5030}" presName="childNode" presStyleLbl="node1" presStyleIdx="5" presStyleCnt="13">
        <dgm:presLayoutVars>
          <dgm:bulletEnabled val="1"/>
        </dgm:presLayoutVars>
      </dgm:prSet>
      <dgm:spPr/>
    </dgm:pt>
    <dgm:pt modelId="{DB2F259A-C7DB-4E65-8973-3A77794EEFB1}" type="pres">
      <dgm:prSet presAssocID="{80BF72FF-E99B-4E3B-988E-8887C2EB5030}" presName="aSpace2" presStyleCnt="0"/>
      <dgm:spPr/>
    </dgm:pt>
    <dgm:pt modelId="{2F1E2830-6E44-4722-A9D1-49E3DC0ACAD0}" type="pres">
      <dgm:prSet presAssocID="{E33404B4-1C93-4DC4-AEB1-F6856E6768B3}" presName="childNode" presStyleLbl="node1" presStyleIdx="6" presStyleCnt="13">
        <dgm:presLayoutVars>
          <dgm:bulletEnabled val="1"/>
        </dgm:presLayoutVars>
      </dgm:prSet>
      <dgm:spPr/>
    </dgm:pt>
    <dgm:pt modelId="{00EB6A34-8B9E-4F3E-ACC4-40A1A36146D3}" type="pres">
      <dgm:prSet presAssocID="{5533485F-4E70-4D45-ACA1-DB5E7B1CE580}" presName="aSpace" presStyleCnt="0"/>
      <dgm:spPr/>
    </dgm:pt>
    <dgm:pt modelId="{9E4687E6-B459-4F4E-BB1F-62EB1332C9AC}" type="pres">
      <dgm:prSet presAssocID="{C614C0C6-49B7-45B9-B24F-96BEE923547B}" presName="compNode" presStyleCnt="0"/>
      <dgm:spPr/>
    </dgm:pt>
    <dgm:pt modelId="{75AABBA2-A351-4C2F-833B-3CDD562380C4}" type="pres">
      <dgm:prSet presAssocID="{C614C0C6-49B7-45B9-B24F-96BEE923547B}" presName="aNode" presStyleLbl="bgShp" presStyleIdx="2" presStyleCnt="4"/>
      <dgm:spPr/>
    </dgm:pt>
    <dgm:pt modelId="{CCEC1D3C-1D8B-4EA6-985E-1F5B4074EA28}" type="pres">
      <dgm:prSet presAssocID="{C614C0C6-49B7-45B9-B24F-96BEE923547B}" presName="textNode" presStyleLbl="bgShp" presStyleIdx="2" presStyleCnt="4"/>
      <dgm:spPr/>
    </dgm:pt>
    <dgm:pt modelId="{69B7A0A6-9293-46C2-9E43-042248D7CAE3}" type="pres">
      <dgm:prSet presAssocID="{C614C0C6-49B7-45B9-B24F-96BEE923547B}" presName="compChildNode" presStyleCnt="0"/>
      <dgm:spPr/>
    </dgm:pt>
    <dgm:pt modelId="{2D07A923-3DB5-4354-B47F-9D0F769C3D8B}" type="pres">
      <dgm:prSet presAssocID="{C614C0C6-49B7-45B9-B24F-96BEE923547B}" presName="theInnerList" presStyleCnt="0"/>
      <dgm:spPr/>
    </dgm:pt>
    <dgm:pt modelId="{67B2F04B-A850-4906-A82B-BE39C9CE36C2}" type="pres">
      <dgm:prSet presAssocID="{67FA29E4-5127-45D6-BD4A-8003D4BEF93E}" presName="childNode" presStyleLbl="node1" presStyleIdx="7" presStyleCnt="13">
        <dgm:presLayoutVars>
          <dgm:bulletEnabled val="1"/>
        </dgm:presLayoutVars>
      </dgm:prSet>
      <dgm:spPr/>
    </dgm:pt>
    <dgm:pt modelId="{4F900B8A-35ED-4D0B-9013-C20D56A67BC3}" type="pres">
      <dgm:prSet presAssocID="{67FA29E4-5127-45D6-BD4A-8003D4BEF93E}" presName="aSpace2" presStyleCnt="0"/>
      <dgm:spPr/>
    </dgm:pt>
    <dgm:pt modelId="{73E15A0C-72D3-4A72-93AE-6BE873C27E02}" type="pres">
      <dgm:prSet presAssocID="{EE467815-D57B-4596-922A-EFEF2F48A6D0}" presName="childNode" presStyleLbl="node1" presStyleIdx="8" presStyleCnt="13">
        <dgm:presLayoutVars>
          <dgm:bulletEnabled val="1"/>
        </dgm:presLayoutVars>
      </dgm:prSet>
      <dgm:spPr/>
    </dgm:pt>
    <dgm:pt modelId="{BD7801A9-97A9-429F-B2FD-707765D3B4E7}" type="pres">
      <dgm:prSet presAssocID="{EE467815-D57B-4596-922A-EFEF2F48A6D0}" presName="aSpace2" presStyleCnt="0"/>
      <dgm:spPr/>
    </dgm:pt>
    <dgm:pt modelId="{D2819CF7-93FE-4985-8EE3-200AAF90D185}" type="pres">
      <dgm:prSet presAssocID="{F8CC09D0-A987-4B51-A937-0119D16B806D}" presName="childNode" presStyleLbl="node1" presStyleIdx="9" presStyleCnt="13">
        <dgm:presLayoutVars>
          <dgm:bulletEnabled val="1"/>
        </dgm:presLayoutVars>
      </dgm:prSet>
      <dgm:spPr/>
    </dgm:pt>
    <dgm:pt modelId="{35560369-40D7-431F-90A1-A283B0289A55}" type="pres">
      <dgm:prSet presAssocID="{C614C0C6-49B7-45B9-B24F-96BEE923547B}" presName="aSpace" presStyleCnt="0"/>
      <dgm:spPr/>
    </dgm:pt>
    <dgm:pt modelId="{594CE3FD-0FE5-4B87-B71E-62A03FA6D6EC}" type="pres">
      <dgm:prSet presAssocID="{6364D7F2-30D8-4C1D-A914-12B4A1B5C7E5}" presName="compNode" presStyleCnt="0"/>
      <dgm:spPr/>
    </dgm:pt>
    <dgm:pt modelId="{DDA72147-F431-4373-8243-3AD32A098366}" type="pres">
      <dgm:prSet presAssocID="{6364D7F2-30D8-4C1D-A914-12B4A1B5C7E5}" presName="aNode" presStyleLbl="bgShp" presStyleIdx="3" presStyleCnt="4"/>
      <dgm:spPr/>
    </dgm:pt>
    <dgm:pt modelId="{3A9DA202-8473-4CDA-8337-CF680A1EF089}" type="pres">
      <dgm:prSet presAssocID="{6364D7F2-30D8-4C1D-A914-12B4A1B5C7E5}" presName="textNode" presStyleLbl="bgShp" presStyleIdx="3" presStyleCnt="4"/>
      <dgm:spPr/>
    </dgm:pt>
    <dgm:pt modelId="{B74C24AA-FA33-46A1-92E4-695126931612}" type="pres">
      <dgm:prSet presAssocID="{6364D7F2-30D8-4C1D-A914-12B4A1B5C7E5}" presName="compChildNode" presStyleCnt="0"/>
      <dgm:spPr/>
    </dgm:pt>
    <dgm:pt modelId="{DEB39C7A-3F85-45CF-B0D3-BB2AF648E45E}" type="pres">
      <dgm:prSet presAssocID="{6364D7F2-30D8-4C1D-A914-12B4A1B5C7E5}" presName="theInnerList" presStyleCnt="0"/>
      <dgm:spPr/>
    </dgm:pt>
    <dgm:pt modelId="{8E15D6E2-7637-4A46-A6BE-CF8ED6F9F1EB}" type="pres">
      <dgm:prSet presAssocID="{ED8A5D34-0A80-445C-BCD4-DABFDD334D8C}" presName="childNode" presStyleLbl="node1" presStyleIdx="10" presStyleCnt="13">
        <dgm:presLayoutVars>
          <dgm:bulletEnabled val="1"/>
        </dgm:presLayoutVars>
      </dgm:prSet>
      <dgm:spPr/>
    </dgm:pt>
    <dgm:pt modelId="{C135C879-EF6E-449F-8B3D-A11FEB278B48}" type="pres">
      <dgm:prSet presAssocID="{ED8A5D34-0A80-445C-BCD4-DABFDD334D8C}" presName="aSpace2" presStyleCnt="0"/>
      <dgm:spPr/>
    </dgm:pt>
    <dgm:pt modelId="{E93B9928-3DA7-4206-B84A-D29681058996}" type="pres">
      <dgm:prSet presAssocID="{3BCD36DF-C602-480B-9A99-315A55D0BF53}" presName="childNode" presStyleLbl="node1" presStyleIdx="11" presStyleCnt="13">
        <dgm:presLayoutVars>
          <dgm:bulletEnabled val="1"/>
        </dgm:presLayoutVars>
      </dgm:prSet>
      <dgm:spPr/>
    </dgm:pt>
    <dgm:pt modelId="{C6E1F9F5-483F-49F7-A5FD-06D6ED331899}" type="pres">
      <dgm:prSet presAssocID="{3BCD36DF-C602-480B-9A99-315A55D0BF53}" presName="aSpace2" presStyleCnt="0"/>
      <dgm:spPr/>
    </dgm:pt>
    <dgm:pt modelId="{846C4743-4382-4323-9311-6DADBDB097E7}" type="pres">
      <dgm:prSet presAssocID="{11727E55-D55B-43F8-8669-B5C913338221}" presName="childNode" presStyleLbl="node1" presStyleIdx="12" presStyleCnt="13">
        <dgm:presLayoutVars>
          <dgm:bulletEnabled val="1"/>
        </dgm:presLayoutVars>
      </dgm:prSet>
      <dgm:spPr/>
    </dgm:pt>
  </dgm:ptLst>
  <dgm:cxnLst>
    <dgm:cxn modelId="{CBC56A00-1A24-468B-8394-88EE2423AA2B}" type="presOf" srcId="{E91FEC25-B900-4791-A810-AC949B6FC34C}" destId="{96BA37F4-AD1D-4C73-A587-8B3A0553412B}" srcOrd="0" destOrd="0" presId="urn:microsoft.com/office/officeart/2005/8/layout/lProcess2"/>
    <dgm:cxn modelId="{2657EB01-943D-48DA-95E7-E914EB82274E}" type="presOf" srcId="{F8CC09D0-A987-4B51-A937-0119D16B806D}" destId="{D2819CF7-93FE-4985-8EE3-200AAF90D185}" srcOrd="0" destOrd="0" presId="urn:microsoft.com/office/officeart/2005/8/layout/lProcess2"/>
    <dgm:cxn modelId="{EFE9A304-F4A7-45FF-B15A-C311BFCF0E9E}" type="presOf" srcId="{80BF72FF-E99B-4E3B-988E-8887C2EB5030}" destId="{DAD5B875-7401-4346-A7A8-AA2B3299684B}" srcOrd="0" destOrd="0" presId="urn:microsoft.com/office/officeart/2005/8/layout/lProcess2"/>
    <dgm:cxn modelId="{5E78F614-4F52-4BD0-A833-CC5DF2EE2BBB}" srcId="{5533485F-4E70-4D45-ACA1-DB5E7B1CE580}" destId="{80BF72FF-E99B-4E3B-988E-8887C2EB5030}" srcOrd="1" destOrd="0" parTransId="{530F3AB2-0CC8-47F6-9AAF-66E76B014ECA}" sibTransId="{04E09B16-FD20-40B7-93B8-CDC077B44757}"/>
    <dgm:cxn modelId="{41037E15-8427-46A0-9AE3-D9CF34C5B390}" srcId="{6364D7F2-30D8-4C1D-A914-12B4A1B5C7E5}" destId="{3BCD36DF-C602-480B-9A99-315A55D0BF53}" srcOrd="1" destOrd="0" parTransId="{2C36694B-7127-4C40-B912-2B42870D2A10}" sibTransId="{3A1BF7CD-133D-4DE5-8638-ABDFB047FEE2}"/>
    <dgm:cxn modelId="{7D6A4720-6480-4929-8EF9-9D39CAF88FCB}" srcId="{E7686CA3-DF78-4BF9-9E86-65073985BAE4}" destId="{6EA835FA-F308-48AC-AA2B-F5E500D38FE1}" srcOrd="3" destOrd="0" parTransId="{6552FA2D-CCF5-474F-ABF4-BEC60D27F1AE}" sibTransId="{3BF96A93-1AAE-410F-B38A-7D2180A748CD}"/>
    <dgm:cxn modelId="{3A6B3630-1C18-4DF1-8BF5-41D616817633}" type="presOf" srcId="{EE467815-D57B-4596-922A-EFEF2F48A6D0}" destId="{73E15A0C-72D3-4A72-93AE-6BE873C27E02}" srcOrd="0" destOrd="0" presId="urn:microsoft.com/office/officeart/2005/8/layout/lProcess2"/>
    <dgm:cxn modelId="{76275C32-AEE5-4D87-91C1-992D11C06377}" type="presOf" srcId="{5533485F-4E70-4D45-ACA1-DB5E7B1CE580}" destId="{35962BC5-21EE-4784-99CF-7EDD2FF85CCD}" srcOrd="1" destOrd="0" presId="urn:microsoft.com/office/officeart/2005/8/layout/lProcess2"/>
    <dgm:cxn modelId="{08F10F33-C866-48EB-9454-6715F67A114E}" srcId="{5533485F-4E70-4D45-ACA1-DB5E7B1CE580}" destId="{E91FEC25-B900-4791-A810-AC949B6FC34C}" srcOrd="0" destOrd="0" parTransId="{DE71E92A-31A1-4F5B-A0B1-AE23C34D6238}" sibTransId="{F66F4DF3-5A8D-41B4-B7EA-1E124BF21B95}"/>
    <dgm:cxn modelId="{BE2DBD38-CC44-494D-BB74-B8FD2BCF67B0}" srcId="{B5644CE4-671C-4850-BA3B-3595A4F90A81}" destId="{C614C0C6-49B7-45B9-B24F-96BEE923547B}" srcOrd="2" destOrd="0" parTransId="{C7ADD8DE-ECF8-41CA-A21F-1E3707A06402}" sibTransId="{7D0172A6-4A8A-4C5C-981C-A8271A142D4F}"/>
    <dgm:cxn modelId="{1935EC39-4644-4A6B-BEB2-42CFD81CFC58}" type="presOf" srcId="{11727E55-D55B-43F8-8669-B5C913338221}" destId="{846C4743-4382-4323-9311-6DADBDB097E7}" srcOrd="0" destOrd="0" presId="urn:microsoft.com/office/officeart/2005/8/layout/lProcess2"/>
    <dgm:cxn modelId="{AF7B653B-241B-4E7B-800F-464C97239B42}" type="presOf" srcId="{C614C0C6-49B7-45B9-B24F-96BEE923547B}" destId="{75AABBA2-A351-4C2F-833B-3CDD562380C4}" srcOrd="0" destOrd="0" presId="urn:microsoft.com/office/officeart/2005/8/layout/lProcess2"/>
    <dgm:cxn modelId="{A8432E3C-CBA5-4B2D-8F82-D371A28545A7}" srcId="{B5644CE4-671C-4850-BA3B-3595A4F90A81}" destId="{5533485F-4E70-4D45-ACA1-DB5E7B1CE580}" srcOrd="1" destOrd="0" parTransId="{15D27C4A-88AD-47EB-A52F-8709DB1815A1}" sibTransId="{BEBECEAD-EDE3-431D-85A1-A682CFDC247A}"/>
    <dgm:cxn modelId="{EA272D3F-F978-4660-970F-1E6E75E62618}" type="presOf" srcId="{6364D7F2-30D8-4C1D-A914-12B4A1B5C7E5}" destId="{3A9DA202-8473-4CDA-8337-CF680A1EF089}" srcOrd="1" destOrd="0" presId="urn:microsoft.com/office/officeart/2005/8/layout/lProcess2"/>
    <dgm:cxn modelId="{8A250242-8117-4827-973C-A51F4CEC779B}" type="presOf" srcId="{5533485F-4E70-4D45-ACA1-DB5E7B1CE580}" destId="{421EA801-E125-4199-9BD9-8A34B384C0D0}" srcOrd="0" destOrd="0" presId="urn:microsoft.com/office/officeart/2005/8/layout/lProcess2"/>
    <dgm:cxn modelId="{82715064-630C-4E62-AAFA-53BAF6F21DBF}" type="presOf" srcId="{E7686CA3-DF78-4BF9-9E86-65073985BAE4}" destId="{087B979E-DEBB-45BA-8A3D-EB60C18B4A88}" srcOrd="1" destOrd="0" presId="urn:microsoft.com/office/officeart/2005/8/layout/lProcess2"/>
    <dgm:cxn modelId="{CEE38B48-4809-4A40-944A-DCBE093876A6}" srcId="{6364D7F2-30D8-4C1D-A914-12B4A1B5C7E5}" destId="{ED8A5D34-0A80-445C-BCD4-DABFDD334D8C}" srcOrd="0" destOrd="0" parTransId="{CA65DCFC-80E0-47F3-AB82-3CB90D9BD6CF}" sibTransId="{7E8A188F-D7B2-43F8-B192-A4B527FF8B19}"/>
    <dgm:cxn modelId="{6CED7A49-5A68-45E1-B0BF-9440B74F0618}" srcId="{6364D7F2-30D8-4C1D-A914-12B4A1B5C7E5}" destId="{11727E55-D55B-43F8-8669-B5C913338221}" srcOrd="2" destOrd="0" parTransId="{6C32642C-2434-436B-8FC1-0439BD86E7B0}" sibTransId="{43AFBAE8-AA28-4D91-9B1E-D715F7DAA177}"/>
    <dgm:cxn modelId="{019BC66A-1CEC-4AB0-8FEB-D8252A75FEE9}" type="presOf" srcId="{F29CAA04-38DF-4A66-9D4D-7D247E911EEF}" destId="{14DC07FE-79CC-4E87-ACC9-7131B4D254BF}" srcOrd="0" destOrd="0" presId="urn:microsoft.com/office/officeart/2005/8/layout/lProcess2"/>
    <dgm:cxn modelId="{BA28F36E-50F7-40E3-8D4B-A02D9325116D}" srcId="{B5644CE4-671C-4850-BA3B-3595A4F90A81}" destId="{E7686CA3-DF78-4BF9-9E86-65073985BAE4}" srcOrd="0" destOrd="0" parTransId="{769DB875-6172-4B23-AB1B-F1F4F8DFA379}" sibTransId="{758F1D77-3F39-499A-96BA-9C5D93008017}"/>
    <dgm:cxn modelId="{6377A354-1FD9-41A1-9800-2ACEB944D9A5}" type="presOf" srcId="{C614C0C6-49B7-45B9-B24F-96BEE923547B}" destId="{CCEC1D3C-1D8B-4EA6-985E-1F5B4074EA28}" srcOrd="1" destOrd="0" presId="urn:microsoft.com/office/officeart/2005/8/layout/lProcess2"/>
    <dgm:cxn modelId="{979BF284-55B1-48C2-8BD9-AC71309202FF}" type="presOf" srcId="{ED8A5D34-0A80-445C-BCD4-DABFDD334D8C}" destId="{8E15D6E2-7637-4A46-A6BE-CF8ED6F9F1EB}" srcOrd="0" destOrd="0" presId="urn:microsoft.com/office/officeart/2005/8/layout/lProcess2"/>
    <dgm:cxn modelId="{09987388-7A6C-4EE0-8AF1-59F516A876B0}" type="presOf" srcId="{6364D7F2-30D8-4C1D-A914-12B4A1B5C7E5}" destId="{DDA72147-F431-4373-8243-3AD32A098366}" srcOrd="0" destOrd="0" presId="urn:microsoft.com/office/officeart/2005/8/layout/lProcess2"/>
    <dgm:cxn modelId="{6668F48B-E7A2-400B-AE4B-39A97AD8C2E2}" srcId="{C614C0C6-49B7-45B9-B24F-96BEE923547B}" destId="{F8CC09D0-A987-4B51-A937-0119D16B806D}" srcOrd="2" destOrd="0" parTransId="{4B31F4BC-0790-4ECB-9663-1F1CB82EB166}" sibTransId="{7057D5FF-F171-4014-A238-B48315FECFAD}"/>
    <dgm:cxn modelId="{12FE5D93-9BF6-4CDC-8442-618926EADE95}" type="presOf" srcId="{83C19BCC-4E98-4F21-AEDA-EDD76973EAAE}" destId="{F9E0943C-8288-469A-BB6F-E1777F60B200}" srcOrd="0" destOrd="0" presId="urn:microsoft.com/office/officeart/2005/8/layout/lProcess2"/>
    <dgm:cxn modelId="{51BF7C97-4926-491E-8F5D-47EEC4F08C4D}" srcId="{E7686CA3-DF78-4BF9-9E86-65073985BAE4}" destId="{225F1C4B-764D-4170-91C1-0BA26D66F195}" srcOrd="2" destOrd="0" parTransId="{9E531B01-7799-4FFC-9C4C-5A020C72100B}" sibTransId="{9284F58A-9E74-47D1-B5FA-00B1E5B10DF7}"/>
    <dgm:cxn modelId="{1F6584A2-1F8D-4487-A462-9B2F36D65630}" srcId="{C614C0C6-49B7-45B9-B24F-96BEE923547B}" destId="{EE467815-D57B-4596-922A-EFEF2F48A6D0}" srcOrd="1" destOrd="0" parTransId="{451C2491-E7C6-4BA2-B428-15C68D995CFD}" sibTransId="{468F0A2A-3A37-4172-8519-C8CD6C469415}"/>
    <dgm:cxn modelId="{E76E29A3-253B-4490-A835-EC9A8E30711E}" type="presOf" srcId="{67FA29E4-5127-45D6-BD4A-8003D4BEF93E}" destId="{67B2F04B-A850-4906-A82B-BE39C9CE36C2}" srcOrd="0" destOrd="0" presId="urn:microsoft.com/office/officeart/2005/8/layout/lProcess2"/>
    <dgm:cxn modelId="{49E53FA4-AB9E-42C3-8714-D5FF173E8FA9}" type="presOf" srcId="{6EA835FA-F308-48AC-AA2B-F5E500D38FE1}" destId="{D31828C4-0CC1-456E-AF06-B8761CCD4559}" srcOrd="0" destOrd="0" presId="urn:microsoft.com/office/officeart/2005/8/layout/lProcess2"/>
    <dgm:cxn modelId="{E99778A6-590C-45A0-9411-B54BA06DE1BC}" srcId="{B5644CE4-671C-4850-BA3B-3595A4F90A81}" destId="{6364D7F2-30D8-4C1D-A914-12B4A1B5C7E5}" srcOrd="3" destOrd="0" parTransId="{744BBAF6-1AF3-40CC-A58D-4AC806AB0375}" sibTransId="{26655B72-FA44-49F8-889C-2B5A555D40FC}"/>
    <dgm:cxn modelId="{D9E001A9-D005-403C-A090-4DC5ABA96DED}" type="presOf" srcId="{E7686CA3-DF78-4BF9-9E86-65073985BAE4}" destId="{98D971B7-823C-44D3-A989-A9744F63DF9E}" srcOrd="0" destOrd="0" presId="urn:microsoft.com/office/officeart/2005/8/layout/lProcess2"/>
    <dgm:cxn modelId="{AFC8BEBD-7325-44F7-AF1F-037F9506F89A}" srcId="{E7686CA3-DF78-4BF9-9E86-65073985BAE4}" destId="{83C19BCC-4E98-4F21-AEDA-EDD76973EAAE}" srcOrd="1" destOrd="0" parTransId="{161DCB16-9A89-4CD1-886A-111A65DB7ED9}" sibTransId="{09908994-DFDB-4362-BA2C-8E29C8B21895}"/>
    <dgm:cxn modelId="{FBEA3BD0-14A4-4D9F-B142-ECB3BA2EE60B}" type="presOf" srcId="{3BCD36DF-C602-480B-9A99-315A55D0BF53}" destId="{E93B9928-3DA7-4206-B84A-D29681058996}" srcOrd="0" destOrd="0" presId="urn:microsoft.com/office/officeart/2005/8/layout/lProcess2"/>
    <dgm:cxn modelId="{64E692D4-CC8C-4BF8-9BEE-6047AE54B1D3}" srcId="{C614C0C6-49B7-45B9-B24F-96BEE923547B}" destId="{67FA29E4-5127-45D6-BD4A-8003D4BEF93E}" srcOrd="0" destOrd="0" parTransId="{3664A238-5311-4C25-BFBD-1DB5C6D9D544}" sibTransId="{99E81899-50EA-4DD2-941B-DCFD4FA4BFF9}"/>
    <dgm:cxn modelId="{92E3C6DE-252C-4F4C-AC0E-3136AA1B095D}" srcId="{E7686CA3-DF78-4BF9-9E86-65073985BAE4}" destId="{F29CAA04-38DF-4A66-9D4D-7D247E911EEF}" srcOrd="0" destOrd="0" parTransId="{484E6B1E-F7A9-49CC-8A87-8CF100D01FFE}" sibTransId="{CF47DAB2-946F-47EC-8791-F3FFF28E9B22}"/>
    <dgm:cxn modelId="{A98A3FDF-E733-4863-B75A-77CB1D88D21C}" type="presOf" srcId="{B5644CE4-671C-4850-BA3B-3595A4F90A81}" destId="{E7540BE6-EDBA-401B-B715-BB00CEC942B6}" srcOrd="0" destOrd="0" presId="urn:microsoft.com/office/officeart/2005/8/layout/lProcess2"/>
    <dgm:cxn modelId="{0D32CCE7-5E6E-408C-AC12-3518686AF1D7}" type="presOf" srcId="{E33404B4-1C93-4DC4-AEB1-F6856E6768B3}" destId="{2F1E2830-6E44-4722-A9D1-49E3DC0ACAD0}" srcOrd="0" destOrd="0" presId="urn:microsoft.com/office/officeart/2005/8/layout/lProcess2"/>
    <dgm:cxn modelId="{00441AFC-B4CD-47A7-AAA6-57255DBE9F53}" type="presOf" srcId="{225F1C4B-764D-4170-91C1-0BA26D66F195}" destId="{AB11E347-4D8F-42B0-81CE-C5542B244F5C}" srcOrd="0" destOrd="0" presId="urn:microsoft.com/office/officeart/2005/8/layout/lProcess2"/>
    <dgm:cxn modelId="{DA4964FE-5DA1-41EF-8570-C57C5584C8AC}" srcId="{5533485F-4E70-4D45-ACA1-DB5E7B1CE580}" destId="{E33404B4-1C93-4DC4-AEB1-F6856E6768B3}" srcOrd="2" destOrd="0" parTransId="{080AAB32-12C6-4822-8790-D9CC84121383}" sibTransId="{30640566-D961-4024-8686-36F66228D0CC}"/>
    <dgm:cxn modelId="{B5D89808-6E67-4061-9DC4-8B65684E6572}" type="presParOf" srcId="{E7540BE6-EDBA-401B-B715-BB00CEC942B6}" destId="{07030FFA-FC56-4DD2-B432-63DEB5FD63EC}" srcOrd="0" destOrd="0" presId="urn:microsoft.com/office/officeart/2005/8/layout/lProcess2"/>
    <dgm:cxn modelId="{29FCEBEF-E537-4753-8A0C-27EF58717696}" type="presParOf" srcId="{07030FFA-FC56-4DD2-B432-63DEB5FD63EC}" destId="{98D971B7-823C-44D3-A989-A9744F63DF9E}" srcOrd="0" destOrd="0" presId="urn:microsoft.com/office/officeart/2005/8/layout/lProcess2"/>
    <dgm:cxn modelId="{DCF7CBEC-315F-462F-AF3A-F2C0D1E902F8}" type="presParOf" srcId="{07030FFA-FC56-4DD2-B432-63DEB5FD63EC}" destId="{087B979E-DEBB-45BA-8A3D-EB60C18B4A88}" srcOrd="1" destOrd="0" presId="urn:microsoft.com/office/officeart/2005/8/layout/lProcess2"/>
    <dgm:cxn modelId="{D68295DB-71AF-43EC-A7F1-CAE76F64FB7A}" type="presParOf" srcId="{07030FFA-FC56-4DD2-B432-63DEB5FD63EC}" destId="{3D78EA9D-8670-441A-9A0B-CEE26E797506}" srcOrd="2" destOrd="0" presId="urn:microsoft.com/office/officeart/2005/8/layout/lProcess2"/>
    <dgm:cxn modelId="{C14B4642-2CC0-4176-BA53-4058C4C9FEC6}" type="presParOf" srcId="{3D78EA9D-8670-441A-9A0B-CEE26E797506}" destId="{A6A2ED38-72E2-432D-8136-79DC5296CAEB}" srcOrd="0" destOrd="0" presId="urn:microsoft.com/office/officeart/2005/8/layout/lProcess2"/>
    <dgm:cxn modelId="{DE57BFAE-7547-4B86-9438-21847C8FF164}" type="presParOf" srcId="{A6A2ED38-72E2-432D-8136-79DC5296CAEB}" destId="{14DC07FE-79CC-4E87-ACC9-7131B4D254BF}" srcOrd="0" destOrd="0" presId="urn:microsoft.com/office/officeart/2005/8/layout/lProcess2"/>
    <dgm:cxn modelId="{D8F41542-DE3C-43A9-8590-3211EBA25D7D}" type="presParOf" srcId="{A6A2ED38-72E2-432D-8136-79DC5296CAEB}" destId="{8F3FED93-B132-4C51-B153-77266B26697D}" srcOrd="1" destOrd="0" presId="urn:microsoft.com/office/officeart/2005/8/layout/lProcess2"/>
    <dgm:cxn modelId="{49A5B882-AA7D-4EAE-A64E-7F9F8EB32835}" type="presParOf" srcId="{A6A2ED38-72E2-432D-8136-79DC5296CAEB}" destId="{F9E0943C-8288-469A-BB6F-E1777F60B200}" srcOrd="2" destOrd="0" presId="urn:microsoft.com/office/officeart/2005/8/layout/lProcess2"/>
    <dgm:cxn modelId="{98023CC0-5554-416C-9AF9-3C49E74C23C3}" type="presParOf" srcId="{A6A2ED38-72E2-432D-8136-79DC5296CAEB}" destId="{3705D32E-675B-4F6E-BC1B-B59D5BA757F2}" srcOrd="3" destOrd="0" presId="urn:microsoft.com/office/officeart/2005/8/layout/lProcess2"/>
    <dgm:cxn modelId="{8FA73CE1-5FAE-409E-934A-F136CD6DEF4D}" type="presParOf" srcId="{A6A2ED38-72E2-432D-8136-79DC5296CAEB}" destId="{AB11E347-4D8F-42B0-81CE-C5542B244F5C}" srcOrd="4" destOrd="0" presId="urn:microsoft.com/office/officeart/2005/8/layout/lProcess2"/>
    <dgm:cxn modelId="{EB973D48-2636-408B-97DF-2D6BF94583B3}" type="presParOf" srcId="{A6A2ED38-72E2-432D-8136-79DC5296CAEB}" destId="{62EE6D52-39F6-48C2-AC29-F4B52B102232}" srcOrd="5" destOrd="0" presId="urn:microsoft.com/office/officeart/2005/8/layout/lProcess2"/>
    <dgm:cxn modelId="{B1FD47C7-DF2D-4CF7-B102-428880D09A09}" type="presParOf" srcId="{A6A2ED38-72E2-432D-8136-79DC5296CAEB}" destId="{D31828C4-0CC1-456E-AF06-B8761CCD4559}" srcOrd="6" destOrd="0" presId="urn:microsoft.com/office/officeart/2005/8/layout/lProcess2"/>
    <dgm:cxn modelId="{CCF2F1E3-097D-40C4-B51E-DC2AFF58741E}" type="presParOf" srcId="{E7540BE6-EDBA-401B-B715-BB00CEC942B6}" destId="{B5CF4CAC-F2C1-4130-90B0-349AE5949FFD}" srcOrd="1" destOrd="0" presId="urn:microsoft.com/office/officeart/2005/8/layout/lProcess2"/>
    <dgm:cxn modelId="{DE69C451-4820-42BF-9B93-5E17243CE034}" type="presParOf" srcId="{E7540BE6-EDBA-401B-B715-BB00CEC942B6}" destId="{E43D866F-2AF1-4698-A972-3A4B2C945461}" srcOrd="2" destOrd="0" presId="urn:microsoft.com/office/officeart/2005/8/layout/lProcess2"/>
    <dgm:cxn modelId="{3A24022C-58BF-477E-93CA-AA4DE3786E37}" type="presParOf" srcId="{E43D866F-2AF1-4698-A972-3A4B2C945461}" destId="{421EA801-E125-4199-9BD9-8A34B384C0D0}" srcOrd="0" destOrd="0" presId="urn:microsoft.com/office/officeart/2005/8/layout/lProcess2"/>
    <dgm:cxn modelId="{39810581-DC77-46A7-824F-EBAE6A21AE04}" type="presParOf" srcId="{E43D866F-2AF1-4698-A972-3A4B2C945461}" destId="{35962BC5-21EE-4784-99CF-7EDD2FF85CCD}" srcOrd="1" destOrd="0" presId="urn:microsoft.com/office/officeart/2005/8/layout/lProcess2"/>
    <dgm:cxn modelId="{B60AE171-BC2D-4F25-884A-875F0CE37AE8}" type="presParOf" srcId="{E43D866F-2AF1-4698-A972-3A4B2C945461}" destId="{9BB86198-0FF3-46E6-86AF-4C88A077A1E5}" srcOrd="2" destOrd="0" presId="urn:microsoft.com/office/officeart/2005/8/layout/lProcess2"/>
    <dgm:cxn modelId="{A320D0F9-A0AD-4E37-9F72-01BDEE5FCE3B}" type="presParOf" srcId="{9BB86198-0FF3-46E6-86AF-4C88A077A1E5}" destId="{2818AF77-E47F-458D-9ADA-62C6519D04E3}" srcOrd="0" destOrd="0" presId="urn:microsoft.com/office/officeart/2005/8/layout/lProcess2"/>
    <dgm:cxn modelId="{EF5A57BC-F923-43FC-B49D-E7444EF38D3D}" type="presParOf" srcId="{2818AF77-E47F-458D-9ADA-62C6519D04E3}" destId="{96BA37F4-AD1D-4C73-A587-8B3A0553412B}" srcOrd="0" destOrd="0" presId="urn:microsoft.com/office/officeart/2005/8/layout/lProcess2"/>
    <dgm:cxn modelId="{0E60C158-E0D3-44A8-B31B-20AC25459FB4}" type="presParOf" srcId="{2818AF77-E47F-458D-9ADA-62C6519D04E3}" destId="{DD7E56F9-A6B3-4353-B0BC-836550010CB2}" srcOrd="1" destOrd="0" presId="urn:microsoft.com/office/officeart/2005/8/layout/lProcess2"/>
    <dgm:cxn modelId="{56F5FC56-E119-48E2-AAC6-7DCF4288A176}" type="presParOf" srcId="{2818AF77-E47F-458D-9ADA-62C6519D04E3}" destId="{DAD5B875-7401-4346-A7A8-AA2B3299684B}" srcOrd="2" destOrd="0" presId="urn:microsoft.com/office/officeart/2005/8/layout/lProcess2"/>
    <dgm:cxn modelId="{8538563A-1235-41B2-994A-163D398A47DF}" type="presParOf" srcId="{2818AF77-E47F-458D-9ADA-62C6519D04E3}" destId="{DB2F259A-C7DB-4E65-8973-3A77794EEFB1}" srcOrd="3" destOrd="0" presId="urn:microsoft.com/office/officeart/2005/8/layout/lProcess2"/>
    <dgm:cxn modelId="{B7C488F4-0E05-437F-B4B9-C1B2B6134F36}" type="presParOf" srcId="{2818AF77-E47F-458D-9ADA-62C6519D04E3}" destId="{2F1E2830-6E44-4722-A9D1-49E3DC0ACAD0}" srcOrd="4" destOrd="0" presId="urn:microsoft.com/office/officeart/2005/8/layout/lProcess2"/>
    <dgm:cxn modelId="{2F765C2E-13A1-4A8A-ABCA-F9306687AA71}" type="presParOf" srcId="{E7540BE6-EDBA-401B-B715-BB00CEC942B6}" destId="{00EB6A34-8B9E-4F3E-ACC4-40A1A36146D3}" srcOrd="3" destOrd="0" presId="urn:microsoft.com/office/officeart/2005/8/layout/lProcess2"/>
    <dgm:cxn modelId="{24AB9993-D8E8-4BFE-99F3-ADD1F3DBF38B}" type="presParOf" srcId="{E7540BE6-EDBA-401B-B715-BB00CEC942B6}" destId="{9E4687E6-B459-4F4E-BB1F-62EB1332C9AC}" srcOrd="4" destOrd="0" presId="urn:microsoft.com/office/officeart/2005/8/layout/lProcess2"/>
    <dgm:cxn modelId="{8F665EFF-B0E6-4D90-A84B-17861DEC2032}" type="presParOf" srcId="{9E4687E6-B459-4F4E-BB1F-62EB1332C9AC}" destId="{75AABBA2-A351-4C2F-833B-3CDD562380C4}" srcOrd="0" destOrd="0" presId="urn:microsoft.com/office/officeart/2005/8/layout/lProcess2"/>
    <dgm:cxn modelId="{D924063E-731C-4D25-84B6-4110D35749E5}" type="presParOf" srcId="{9E4687E6-B459-4F4E-BB1F-62EB1332C9AC}" destId="{CCEC1D3C-1D8B-4EA6-985E-1F5B4074EA28}" srcOrd="1" destOrd="0" presId="urn:microsoft.com/office/officeart/2005/8/layout/lProcess2"/>
    <dgm:cxn modelId="{2945C6DB-7EBF-4749-ABA0-C6348B1B4964}" type="presParOf" srcId="{9E4687E6-B459-4F4E-BB1F-62EB1332C9AC}" destId="{69B7A0A6-9293-46C2-9E43-042248D7CAE3}" srcOrd="2" destOrd="0" presId="urn:microsoft.com/office/officeart/2005/8/layout/lProcess2"/>
    <dgm:cxn modelId="{CCFC6426-D4A8-45AD-9A0D-703CC092CAB8}" type="presParOf" srcId="{69B7A0A6-9293-46C2-9E43-042248D7CAE3}" destId="{2D07A923-3DB5-4354-B47F-9D0F769C3D8B}" srcOrd="0" destOrd="0" presId="urn:microsoft.com/office/officeart/2005/8/layout/lProcess2"/>
    <dgm:cxn modelId="{1AE6A5BF-AD6D-4B69-B493-406BA640D4DB}" type="presParOf" srcId="{2D07A923-3DB5-4354-B47F-9D0F769C3D8B}" destId="{67B2F04B-A850-4906-A82B-BE39C9CE36C2}" srcOrd="0" destOrd="0" presId="urn:microsoft.com/office/officeart/2005/8/layout/lProcess2"/>
    <dgm:cxn modelId="{0B6C9FA5-6955-4BE3-BDA9-898A3E059761}" type="presParOf" srcId="{2D07A923-3DB5-4354-B47F-9D0F769C3D8B}" destId="{4F900B8A-35ED-4D0B-9013-C20D56A67BC3}" srcOrd="1" destOrd="0" presId="urn:microsoft.com/office/officeart/2005/8/layout/lProcess2"/>
    <dgm:cxn modelId="{5FBC304C-3E7D-4E79-9E1E-DC00D9F970A1}" type="presParOf" srcId="{2D07A923-3DB5-4354-B47F-9D0F769C3D8B}" destId="{73E15A0C-72D3-4A72-93AE-6BE873C27E02}" srcOrd="2" destOrd="0" presId="urn:microsoft.com/office/officeart/2005/8/layout/lProcess2"/>
    <dgm:cxn modelId="{51C60F60-E15E-4EB9-9574-D8BC0D815D38}" type="presParOf" srcId="{2D07A923-3DB5-4354-B47F-9D0F769C3D8B}" destId="{BD7801A9-97A9-429F-B2FD-707765D3B4E7}" srcOrd="3" destOrd="0" presId="urn:microsoft.com/office/officeart/2005/8/layout/lProcess2"/>
    <dgm:cxn modelId="{3D7225A7-F3BC-4026-875F-98F3AF6FAF41}" type="presParOf" srcId="{2D07A923-3DB5-4354-B47F-9D0F769C3D8B}" destId="{D2819CF7-93FE-4985-8EE3-200AAF90D185}" srcOrd="4" destOrd="0" presId="urn:microsoft.com/office/officeart/2005/8/layout/lProcess2"/>
    <dgm:cxn modelId="{4117016F-C092-46E0-8D6A-5F1F71D6A1CC}" type="presParOf" srcId="{E7540BE6-EDBA-401B-B715-BB00CEC942B6}" destId="{35560369-40D7-431F-90A1-A283B0289A55}" srcOrd="5" destOrd="0" presId="urn:microsoft.com/office/officeart/2005/8/layout/lProcess2"/>
    <dgm:cxn modelId="{FEB12399-0D8E-4717-B93E-C53C5B540346}" type="presParOf" srcId="{E7540BE6-EDBA-401B-B715-BB00CEC942B6}" destId="{594CE3FD-0FE5-4B87-B71E-62A03FA6D6EC}" srcOrd="6" destOrd="0" presId="urn:microsoft.com/office/officeart/2005/8/layout/lProcess2"/>
    <dgm:cxn modelId="{C42B2713-14A0-4957-821F-8C5A38DD5DAC}" type="presParOf" srcId="{594CE3FD-0FE5-4B87-B71E-62A03FA6D6EC}" destId="{DDA72147-F431-4373-8243-3AD32A098366}" srcOrd="0" destOrd="0" presId="urn:microsoft.com/office/officeart/2005/8/layout/lProcess2"/>
    <dgm:cxn modelId="{3E051C6C-9E6D-472F-928B-DB678911B296}" type="presParOf" srcId="{594CE3FD-0FE5-4B87-B71E-62A03FA6D6EC}" destId="{3A9DA202-8473-4CDA-8337-CF680A1EF089}" srcOrd="1" destOrd="0" presId="urn:microsoft.com/office/officeart/2005/8/layout/lProcess2"/>
    <dgm:cxn modelId="{05D0D909-1974-462C-B3DD-CD9A3A66775C}" type="presParOf" srcId="{594CE3FD-0FE5-4B87-B71E-62A03FA6D6EC}" destId="{B74C24AA-FA33-46A1-92E4-695126931612}" srcOrd="2" destOrd="0" presId="urn:microsoft.com/office/officeart/2005/8/layout/lProcess2"/>
    <dgm:cxn modelId="{9728E7DF-F010-4D46-8171-36E3712DD553}" type="presParOf" srcId="{B74C24AA-FA33-46A1-92E4-695126931612}" destId="{DEB39C7A-3F85-45CF-B0D3-BB2AF648E45E}" srcOrd="0" destOrd="0" presId="urn:microsoft.com/office/officeart/2005/8/layout/lProcess2"/>
    <dgm:cxn modelId="{C8A1AD7E-E290-4017-AD62-7DC46F79A298}" type="presParOf" srcId="{DEB39C7A-3F85-45CF-B0D3-BB2AF648E45E}" destId="{8E15D6E2-7637-4A46-A6BE-CF8ED6F9F1EB}" srcOrd="0" destOrd="0" presId="urn:microsoft.com/office/officeart/2005/8/layout/lProcess2"/>
    <dgm:cxn modelId="{A80F044B-2952-48F9-8DA4-11F55850C7B5}" type="presParOf" srcId="{DEB39C7A-3F85-45CF-B0D3-BB2AF648E45E}" destId="{C135C879-EF6E-449F-8B3D-A11FEB278B48}" srcOrd="1" destOrd="0" presId="urn:microsoft.com/office/officeart/2005/8/layout/lProcess2"/>
    <dgm:cxn modelId="{3FEA3D1C-E540-4FDD-944B-44DBDAA22FB2}" type="presParOf" srcId="{DEB39C7A-3F85-45CF-B0D3-BB2AF648E45E}" destId="{E93B9928-3DA7-4206-B84A-D29681058996}" srcOrd="2" destOrd="0" presId="urn:microsoft.com/office/officeart/2005/8/layout/lProcess2"/>
    <dgm:cxn modelId="{A95CA118-B9A8-40EC-A55D-8C2886EF80C3}" type="presParOf" srcId="{DEB39C7A-3F85-45CF-B0D3-BB2AF648E45E}" destId="{C6E1F9F5-483F-49F7-A5FD-06D6ED331899}" srcOrd="3" destOrd="0" presId="urn:microsoft.com/office/officeart/2005/8/layout/lProcess2"/>
    <dgm:cxn modelId="{1DC56AD4-BAA9-4C22-9C2E-55222C3EBDF0}" type="presParOf" srcId="{DEB39C7A-3F85-45CF-B0D3-BB2AF648E45E}" destId="{846C4743-4382-4323-9311-6DADBDB097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Introduction &amp; Versions</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87716FCD-6567-4D84-84BD-48F85FE027D9}">
      <dgm:prSet/>
      <dgm:spPr/>
      <dgm:t>
        <a:bodyPr/>
        <a:lstStyle/>
        <a:p>
          <a:r>
            <a:rPr lang="en-US" b="0" noProof="0" dirty="0">
              <a:latin typeface="Roboto" panose="02000000000000000000"/>
              <a:ea typeface="Roboto" panose="02000000000000000000" pitchFamily="2" charset="0"/>
            </a:rPr>
            <a:t>Installation</a:t>
          </a:r>
          <a:endParaRPr lang="en-US" b="0" noProof="0" dirty="0">
            <a:latin typeface="Roboto" panose="02000000000000000000"/>
          </a:endParaRPr>
        </a:p>
      </dgm:t>
    </dgm:pt>
    <dgm:pt modelId="{0C942146-8185-484A-86D9-FE58E3E533D0}" type="parTrans" cxnId="{CE644508-4B66-4268-A60A-ADEFB4EBBDC8}">
      <dgm:prSet/>
      <dgm:spPr/>
      <dgm:t>
        <a:bodyPr/>
        <a:lstStyle/>
        <a:p>
          <a:endParaRPr lang="fr-FR"/>
        </a:p>
      </dgm:t>
    </dgm:pt>
    <dgm:pt modelId="{4E1158BE-1DED-45BA-B35E-FEB9CC249B82}" type="sibTrans" cxnId="{CE644508-4B66-4268-A60A-ADEFB4EBBDC8}">
      <dgm:prSet/>
      <dgm:spPr/>
      <dgm:t>
        <a:bodyPr/>
        <a:lstStyle/>
        <a:p>
          <a:endParaRPr lang="fr-FR"/>
        </a:p>
      </dgm:t>
    </dgm:pt>
    <dgm:pt modelId="{ACF0F320-0E5F-492D-A753-9D5CFE04E48F}">
      <dgm:prSet/>
      <dgm:spPr/>
      <dgm:t>
        <a:bodyPr/>
        <a:lstStyle/>
        <a:p>
          <a:r>
            <a:rPr lang="en-US" b="0" noProof="0" dirty="0">
              <a:latin typeface="Roboto" panose="02000000000000000000"/>
            </a:rPr>
            <a:t>Basics</a:t>
          </a: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B969F44A-BD8D-46E7-ABA3-036A20B6992B}">
      <dgm:prSet/>
      <dgm:spPr/>
      <dgm:t>
        <a:bodyPr/>
        <a:lstStyle/>
        <a:p>
          <a:r>
            <a:rPr lang="en-US" b="0" noProof="0" dirty="0">
              <a:latin typeface="Roboto" panose="02000000000000000000"/>
            </a:rPr>
            <a:t>Directives</a:t>
          </a:r>
        </a:p>
      </dgm:t>
    </dgm:pt>
    <dgm:pt modelId="{F7C7E547-891E-4AA1-BDC2-B60DB0F169CE}" type="sibTrans" cxnId="{EDFA9926-1818-4EBC-8C7E-FCF66B335554}">
      <dgm:prSet/>
      <dgm:spPr/>
      <dgm:t>
        <a:bodyPr/>
        <a:lstStyle/>
        <a:p>
          <a:endParaRPr lang="fr-FR"/>
        </a:p>
      </dgm:t>
    </dgm:pt>
    <dgm:pt modelId="{F6E3710E-3ADD-4A11-B2D0-C55B3E297F12}" type="parTrans" cxnId="{EDFA9926-1818-4EBC-8C7E-FCF66B335554}">
      <dgm:prSet/>
      <dgm:spPr/>
      <dgm:t>
        <a:bodyPr/>
        <a:lstStyle/>
        <a:p>
          <a:endParaRPr lang="fr-FR"/>
        </a:p>
      </dgm:t>
    </dgm:pt>
    <dgm:pt modelId="{44F78CC8-17E8-48EF-BFCE-281D40DF16C2}" type="pres">
      <dgm:prSet presAssocID="{A4CB0CD6-92A6-4B85-AEC3-F0D49C808452}" presName="Name0" presStyleCnt="0">
        <dgm:presLayoutVars>
          <dgm:dir/>
          <dgm:animLvl val="lvl"/>
          <dgm:resizeHandles val="exact"/>
        </dgm:presLayoutVars>
      </dgm:prSet>
      <dgm:spPr/>
    </dgm:pt>
    <dgm:pt modelId="{0AA07AAB-CE97-4638-98D9-B4A839246100}" type="pres">
      <dgm:prSet presAssocID="{B969F44A-BD8D-46E7-ABA3-036A20B6992B}" presName="boxAndChildren" presStyleCnt="0"/>
      <dgm:spPr/>
    </dgm:pt>
    <dgm:pt modelId="{551C36CE-F7FF-4533-8FEC-034BDFE6B139}" type="pres">
      <dgm:prSet presAssocID="{B969F44A-BD8D-46E7-ABA3-036A20B6992B}" presName="parentTextBox" presStyleLbl="node1" presStyleIdx="0" presStyleCnt="4"/>
      <dgm:spPr/>
    </dgm:pt>
    <dgm:pt modelId="{5D53354F-E5AA-45FD-82B8-9711F742F34E}" type="pres">
      <dgm:prSet presAssocID="{BF501EED-775F-40E9-AB76-7D694E506CB1}" presName="sp" presStyleCnt="0"/>
      <dgm:spPr/>
    </dgm:pt>
    <dgm:pt modelId="{5A1ABBAE-CFC8-4C17-9545-6D5387F90FDD}" type="pres">
      <dgm:prSet presAssocID="{ACF0F320-0E5F-492D-A753-9D5CFE04E48F}" presName="arrowAndChildren" presStyleCnt="0"/>
      <dgm:spPr/>
    </dgm:pt>
    <dgm:pt modelId="{459A29DE-FF59-4DB7-B2B8-E89BD63C909C}" type="pres">
      <dgm:prSet presAssocID="{ACF0F320-0E5F-492D-A753-9D5CFE04E48F}" presName="parentTextArrow" presStyleLbl="node1" presStyleIdx="1" presStyleCnt="4"/>
      <dgm:spPr/>
    </dgm:pt>
    <dgm:pt modelId="{83A2E0DC-314F-4C44-9A63-8CFE40F1D8C9}" type="pres">
      <dgm:prSet presAssocID="{4E1158BE-1DED-45BA-B35E-FEB9CC249B82}" presName="sp" presStyleCnt="0"/>
      <dgm:spPr/>
    </dgm:pt>
    <dgm:pt modelId="{BA0E0240-8DA1-47C8-BBB8-8F3757FFC42C}" type="pres">
      <dgm:prSet presAssocID="{87716FCD-6567-4D84-84BD-48F85FE027D9}" presName="arrowAndChildren" presStyleCnt="0"/>
      <dgm:spPr/>
    </dgm:pt>
    <dgm:pt modelId="{954D7888-DA5E-4393-8CD2-0F5B6B65D3F6}" type="pres">
      <dgm:prSet presAssocID="{87716FCD-6567-4D84-84BD-48F85FE027D9}" presName="parentTextArrow" presStyleLbl="node1" presStyleIdx="2" presStyleCnt="4"/>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3" presStyleCnt="4"/>
      <dgm:spPr/>
    </dgm:pt>
  </dgm:ptLst>
  <dgm:cxnLst>
    <dgm:cxn modelId="{CE644508-4B66-4268-A60A-ADEFB4EBBDC8}" srcId="{A4CB0CD6-92A6-4B85-AEC3-F0D49C808452}" destId="{87716FCD-6567-4D84-84BD-48F85FE027D9}" srcOrd="1" destOrd="0" parTransId="{0C942146-8185-484A-86D9-FE58E3E533D0}" sibTransId="{4E1158BE-1DED-45BA-B35E-FEB9CC249B82}"/>
    <dgm:cxn modelId="{F0988A16-C356-43B3-A638-2D86E410DB4A}" srcId="{A4CB0CD6-92A6-4B85-AEC3-F0D49C808452}" destId="{8BE6459D-6509-4429-A72A-5571CA6C8BC0}" srcOrd="0" destOrd="0" parTransId="{A7594652-2B55-4003-AD8D-0EE261833A62}" sibTransId="{6A079C8B-7D8F-4AB3-8EA8-56ACF8704BEF}"/>
    <dgm:cxn modelId="{EDFA9926-1818-4EBC-8C7E-FCF66B335554}" srcId="{A4CB0CD6-92A6-4B85-AEC3-F0D49C808452}" destId="{B969F44A-BD8D-46E7-ABA3-036A20B6992B}" srcOrd="3" destOrd="0" parTransId="{F6E3710E-3ADD-4A11-B2D0-C55B3E297F12}" sibTransId="{F7C7E547-891E-4AA1-BDC2-B60DB0F169CE}"/>
    <dgm:cxn modelId="{10276B72-2F02-4280-AE06-9BA66A010698}" type="presOf" srcId="{8BE6459D-6509-4429-A72A-5571CA6C8BC0}" destId="{C6D4BAE3-DA2E-4FFA-801B-41F84F5DE833}" srcOrd="0" destOrd="0" presId="urn:microsoft.com/office/officeart/2005/8/layout/process4"/>
    <dgm:cxn modelId="{EEC0DA91-D6AA-44E8-AED1-92D2232A8AFB}" type="presOf" srcId="{ACF0F320-0E5F-492D-A753-9D5CFE04E48F}" destId="{459A29DE-FF59-4DB7-B2B8-E89BD63C909C}" srcOrd="0" destOrd="0" presId="urn:microsoft.com/office/officeart/2005/8/layout/process4"/>
    <dgm:cxn modelId="{83E6579E-5F85-4EC2-8BE2-6CD7F25F28B2}" type="presOf" srcId="{B969F44A-BD8D-46E7-ABA3-036A20B6992B}" destId="{551C36CE-F7FF-4533-8FEC-034BDFE6B139}"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2" destOrd="0" parTransId="{E534A282-763F-400C-A9C8-D80539A7FCF5}" sibTransId="{BF501EED-775F-40E9-AB76-7D694E506CB1}"/>
    <dgm:cxn modelId="{27969BFB-A533-475A-A712-AB132E59751C}" type="presOf" srcId="{87716FCD-6567-4D84-84BD-48F85FE027D9}" destId="{954D7888-DA5E-4393-8CD2-0F5B6B65D3F6}" srcOrd="0" destOrd="0" presId="urn:microsoft.com/office/officeart/2005/8/layout/process4"/>
    <dgm:cxn modelId="{20D27DC6-3D1E-49D3-9777-34881C82CBD9}" type="presParOf" srcId="{44F78CC8-17E8-48EF-BFCE-281D40DF16C2}" destId="{0AA07AAB-CE97-4638-98D9-B4A839246100}" srcOrd="0" destOrd="0" presId="urn:microsoft.com/office/officeart/2005/8/layout/process4"/>
    <dgm:cxn modelId="{27E17581-AF3C-4100-8C3D-6B9F63F67CE4}" type="presParOf" srcId="{0AA07AAB-CE97-4638-98D9-B4A839246100}" destId="{551C36CE-F7FF-4533-8FEC-034BDFE6B139}" srcOrd="0" destOrd="0" presId="urn:microsoft.com/office/officeart/2005/8/layout/process4"/>
    <dgm:cxn modelId="{8C5DEAA4-6348-4CCC-9A49-5030A7317CB1}" type="presParOf" srcId="{44F78CC8-17E8-48EF-BFCE-281D40DF16C2}" destId="{5D53354F-E5AA-45FD-82B8-9711F742F34E}" srcOrd="1" destOrd="0" presId="urn:microsoft.com/office/officeart/2005/8/layout/process4"/>
    <dgm:cxn modelId="{194799AC-0ACA-4B6C-9351-EF2F6B2F2E11}" type="presParOf" srcId="{44F78CC8-17E8-48EF-BFCE-281D40DF16C2}" destId="{5A1ABBAE-CFC8-4C17-9545-6D5387F90FDD}" srcOrd="2" destOrd="0" presId="urn:microsoft.com/office/officeart/2005/8/layout/process4"/>
    <dgm:cxn modelId="{860F0FB6-807F-48CE-80E8-F2CC28502AC9}" type="presParOf" srcId="{5A1ABBAE-CFC8-4C17-9545-6D5387F90FDD}" destId="{459A29DE-FF59-4DB7-B2B8-E89BD63C909C}" srcOrd="0" destOrd="0" presId="urn:microsoft.com/office/officeart/2005/8/layout/process4"/>
    <dgm:cxn modelId="{3B413C00-847D-4449-B3C8-D905FC7386A1}" type="presParOf" srcId="{44F78CC8-17E8-48EF-BFCE-281D40DF16C2}" destId="{83A2E0DC-314F-4C44-9A63-8CFE40F1D8C9}" srcOrd="3" destOrd="0" presId="urn:microsoft.com/office/officeart/2005/8/layout/process4"/>
    <dgm:cxn modelId="{5375079D-CD84-4C79-B724-B602BEAE864D}" type="presParOf" srcId="{44F78CC8-17E8-48EF-BFCE-281D40DF16C2}" destId="{BA0E0240-8DA1-47C8-BBB8-8F3757FFC42C}" srcOrd="4" destOrd="0" presId="urn:microsoft.com/office/officeart/2005/8/layout/process4"/>
    <dgm:cxn modelId="{28254B8B-F423-4A3D-B11D-2A019D3F51CB}" type="presParOf" srcId="{BA0E0240-8DA1-47C8-BBB8-8F3757FFC42C}" destId="{954D7888-DA5E-4393-8CD2-0F5B6B65D3F6}" srcOrd="0" destOrd="0" presId="urn:microsoft.com/office/officeart/2005/8/layout/process4"/>
    <dgm:cxn modelId="{C090F58F-183E-4E25-9C9F-7B8B636EF649}" type="presParOf" srcId="{44F78CC8-17E8-48EF-BFCE-281D40DF16C2}" destId="{23473B8C-EBBC-48B7-91EB-5706D7B1DBFC}" srcOrd="5" destOrd="0" presId="urn:microsoft.com/office/officeart/2005/8/layout/process4"/>
    <dgm:cxn modelId="{69F0336F-92EE-48FC-BC88-ABACB3D0762A}" type="presParOf" srcId="{44F78CC8-17E8-48EF-BFCE-281D40DF16C2}" destId="{4AACE863-A96E-46BC-ABA7-8AFB9B17437B}" srcOrd="6"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en-US" noProof="0" dirty="0"/>
            <a:t>Components &amp; Databinding</a:t>
          </a:r>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ACF0F320-0E5F-492D-A753-9D5CFE04E48F}">
      <dgm:prSet/>
      <dgm:spPr/>
      <dgm:t>
        <a:bodyPr/>
        <a:lstStyle/>
        <a:p>
          <a:r>
            <a:rPr lang="en-US" b="0" noProof="0" dirty="0">
              <a:latin typeface="Roboto" panose="02000000000000000000"/>
              <a:ea typeface="Roboto" panose="02000000000000000000" pitchFamily="2" charset="0"/>
            </a:rPr>
            <a:t>Pipes</a:t>
          </a:r>
          <a:endParaRPr lang="en-US" b="0" noProof="0" dirty="0">
            <a:latin typeface="Roboto" panose="02000000000000000000"/>
          </a:endParaRP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8CDA2CE0-B4D4-46EF-AE5E-9A93C2053200}">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ndParaRPr>
        </a:p>
      </dgm:t>
    </dgm:pt>
    <dgm:pt modelId="{57C92FF1-5EC1-4AA7-BFA4-3B5B7E20BF50}" type="parTrans" cxnId="{C2218E68-BEEC-4089-B472-ABACD97E172B}">
      <dgm:prSet/>
      <dgm:spPr/>
      <dgm:t>
        <a:bodyPr/>
        <a:lstStyle/>
        <a:p>
          <a:endParaRPr lang="fr-MA"/>
        </a:p>
      </dgm:t>
    </dgm:pt>
    <dgm:pt modelId="{6ACCCCE2-E469-4AE5-AA9C-A42A4D662127}" type="sibTrans" cxnId="{C2218E68-BEEC-4089-B472-ABACD97E172B}">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869BF632-8628-4E5C-83ED-12ABB2699CEB}" type="pres">
      <dgm:prSet presAssocID="{8CDA2CE0-B4D4-46EF-AE5E-9A93C2053200}" presName="boxAndChildren" presStyleCnt="0"/>
      <dgm:spPr/>
    </dgm:pt>
    <dgm:pt modelId="{BAE6AC2F-D393-48F1-805A-3F7B2DB324A4}" type="pres">
      <dgm:prSet presAssocID="{8CDA2CE0-B4D4-46EF-AE5E-9A93C2053200}" presName="parentTextBox" presStyleLbl="node1" presStyleIdx="0" presStyleCnt="3"/>
      <dgm:spPr/>
    </dgm:pt>
    <dgm:pt modelId="{68E87AB5-0E89-4218-A321-FF1AB72DB2BA}" type="pres">
      <dgm:prSet presAssocID="{BF501EED-775F-40E9-AB76-7D694E506CB1}" presName="sp" presStyleCnt="0"/>
      <dgm:spPr/>
    </dgm:pt>
    <dgm:pt modelId="{C99BF36D-BCFF-4422-9D81-E4AD233FA289}" type="pres">
      <dgm:prSet presAssocID="{ACF0F320-0E5F-492D-A753-9D5CFE04E48F}" presName="arrowAndChildren" presStyleCnt="0"/>
      <dgm:spPr/>
    </dgm:pt>
    <dgm:pt modelId="{6EBE2690-B927-4B5E-BD2F-9616ABE3092F}" type="pres">
      <dgm:prSet presAssocID="{ACF0F320-0E5F-492D-A753-9D5CFE04E48F}"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C2218E68-BEEC-4089-B472-ABACD97E172B}" srcId="{A4CB0CD6-92A6-4B85-AEC3-F0D49C808452}" destId="{8CDA2CE0-B4D4-46EF-AE5E-9A93C2053200}" srcOrd="2" destOrd="0" parTransId="{57C92FF1-5EC1-4AA7-BFA4-3B5B7E20BF50}" sibTransId="{6ACCCCE2-E469-4AE5-AA9C-A42A4D662127}"/>
    <dgm:cxn modelId="{10276B72-2F02-4280-AE06-9BA66A010698}" type="presOf" srcId="{8BE6459D-6509-4429-A72A-5571CA6C8BC0}" destId="{C6D4BAE3-DA2E-4FFA-801B-41F84F5DE833}" srcOrd="0" destOrd="0" presId="urn:microsoft.com/office/officeart/2005/8/layout/process4"/>
    <dgm:cxn modelId="{5FFB3586-1005-499A-B565-D95CA8DC160D}" type="presOf" srcId="{8CDA2CE0-B4D4-46EF-AE5E-9A93C2053200}" destId="{BAE6AC2F-D393-48F1-805A-3F7B2DB324A4}" srcOrd="0" destOrd="0" presId="urn:microsoft.com/office/officeart/2005/8/layout/process4"/>
    <dgm:cxn modelId="{D278D2A6-91AF-47CD-9262-9F013D3553A1}" type="presOf" srcId="{ACF0F320-0E5F-492D-A753-9D5CFE04E48F}" destId="{6EBE2690-B927-4B5E-BD2F-9616ABE3092F}"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1" destOrd="0" parTransId="{E534A282-763F-400C-A9C8-D80539A7FCF5}" sibTransId="{BF501EED-775F-40E9-AB76-7D694E506CB1}"/>
    <dgm:cxn modelId="{F818A76D-B90B-4B2A-9DD2-9B40EFEBDB64}" type="presParOf" srcId="{44F78CC8-17E8-48EF-BFCE-281D40DF16C2}" destId="{869BF632-8628-4E5C-83ED-12ABB2699CEB}" srcOrd="0" destOrd="0" presId="urn:microsoft.com/office/officeart/2005/8/layout/process4"/>
    <dgm:cxn modelId="{DC229341-206D-4E44-B381-987D354C4A36}" type="presParOf" srcId="{869BF632-8628-4E5C-83ED-12ABB2699CEB}" destId="{BAE6AC2F-D393-48F1-805A-3F7B2DB324A4}" srcOrd="0" destOrd="0" presId="urn:microsoft.com/office/officeart/2005/8/layout/process4"/>
    <dgm:cxn modelId="{D48A527F-31D4-498F-85C1-168D037E127F}" type="presParOf" srcId="{44F78CC8-17E8-48EF-BFCE-281D40DF16C2}" destId="{68E87AB5-0E89-4218-A321-FF1AB72DB2BA}" srcOrd="1" destOrd="0" presId="urn:microsoft.com/office/officeart/2005/8/layout/process4"/>
    <dgm:cxn modelId="{65DDEBA3-9196-4F3B-A697-7D6A792AB455}" type="presParOf" srcId="{44F78CC8-17E8-48EF-BFCE-281D40DF16C2}" destId="{C99BF36D-BCFF-4422-9D81-E4AD233FA289}" srcOrd="2" destOrd="0" presId="urn:microsoft.com/office/officeart/2005/8/layout/process4"/>
    <dgm:cxn modelId="{9FF45A24-DE90-435A-927F-A40F8EC28050}" type="presParOf" srcId="{C99BF36D-BCFF-4422-9D81-E4AD233FA289}" destId="{6EBE2690-B927-4B5E-BD2F-9616ABE3092F}"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65FBCF-EC89-4C91-AA7E-3EA7E7E35AF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MA"/>
        </a:p>
      </dgm:t>
    </dgm:pt>
    <dgm:pt modelId="{A6E384B5-8BAA-4FEC-B970-EF2803889AB5}">
      <dgm:prSet phldrT="[Texte]"/>
      <dgm:spPr/>
      <dgm:t>
        <a:bodyPr/>
        <a:lstStyle/>
        <a:p>
          <a:r>
            <a:rPr lang="en-US" noProof="0" dirty="0" err="1"/>
            <a:t>AppModule</a:t>
          </a:r>
          <a:endParaRPr lang="en-US" noProof="0" dirty="0"/>
        </a:p>
      </dgm:t>
    </dgm:pt>
    <dgm:pt modelId="{716BED1F-7105-43B7-8584-6D6A37E2E478}" type="parTrans" cxnId="{5AFF902E-3236-4D0D-BBB1-C774CF352857}">
      <dgm:prSet/>
      <dgm:spPr/>
      <dgm:t>
        <a:bodyPr/>
        <a:lstStyle/>
        <a:p>
          <a:endParaRPr lang="fr-MA"/>
        </a:p>
      </dgm:t>
    </dgm:pt>
    <dgm:pt modelId="{C10C3023-CE3E-4F4D-B1A4-F14843480764}" type="sibTrans" cxnId="{5AFF902E-3236-4D0D-BBB1-C774CF352857}">
      <dgm:prSet/>
      <dgm:spPr/>
      <dgm:t>
        <a:bodyPr/>
        <a:lstStyle/>
        <a:p>
          <a:endParaRPr lang="fr-MA"/>
        </a:p>
      </dgm:t>
    </dgm:pt>
    <dgm:pt modelId="{0990E25F-305E-4F7F-8752-6E092E600E1E}">
      <dgm:prSet phldrT="[Texte]"/>
      <dgm:spPr/>
      <dgm:t>
        <a:bodyPr/>
        <a:lstStyle/>
        <a:p>
          <a:r>
            <a:rPr lang="en-US" noProof="0" dirty="0" err="1"/>
            <a:t>AppComponent</a:t>
          </a:r>
          <a:endParaRPr lang="en-US" noProof="0" dirty="0"/>
        </a:p>
      </dgm:t>
    </dgm:pt>
    <dgm:pt modelId="{38B0B9BF-E645-48D8-9941-DAD7F5D255DE}" type="parTrans" cxnId="{51AFE82F-B370-458F-8E0D-EC46159532D5}">
      <dgm:prSet/>
      <dgm:spPr/>
      <dgm:t>
        <a:bodyPr/>
        <a:lstStyle/>
        <a:p>
          <a:endParaRPr lang="fr-MA"/>
        </a:p>
      </dgm:t>
    </dgm:pt>
    <dgm:pt modelId="{AA2CAF04-D80A-4DC3-819E-A50802E89C1E}" type="sibTrans" cxnId="{51AFE82F-B370-458F-8E0D-EC46159532D5}">
      <dgm:prSet/>
      <dgm:spPr/>
      <dgm:t>
        <a:bodyPr/>
        <a:lstStyle/>
        <a:p>
          <a:endParaRPr lang="fr-MA"/>
        </a:p>
      </dgm:t>
    </dgm:pt>
    <dgm:pt modelId="{637A3ECF-46F7-41E3-B827-FA4D23AB565B}">
      <dgm:prSet phldrT="[Texte]"/>
      <dgm:spPr/>
      <dgm:t>
        <a:bodyPr/>
        <a:lstStyle/>
        <a:p>
          <a:r>
            <a:rPr lang="en-US" noProof="0" dirty="0"/>
            <a:t>Any Other Component</a:t>
          </a:r>
        </a:p>
      </dgm:t>
    </dgm:pt>
    <dgm:pt modelId="{80FD3507-2716-447A-9F0E-08FF6B644E72}" type="parTrans" cxnId="{AF9847C7-5D66-4C83-8B61-C9B4E8FEB473}">
      <dgm:prSet/>
      <dgm:spPr/>
      <dgm:t>
        <a:bodyPr/>
        <a:lstStyle/>
        <a:p>
          <a:endParaRPr lang="fr-MA"/>
        </a:p>
      </dgm:t>
    </dgm:pt>
    <dgm:pt modelId="{13E011DD-086F-4670-80F2-DEDC95D86216}" type="sibTrans" cxnId="{AF9847C7-5D66-4C83-8B61-C9B4E8FEB473}">
      <dgm:prSet/>
      <dgm:spPr/>
      <dgm:t>
        <a:bodyPr/>
        <a:lstStyle/>
        <a:p>
          <a:endParaRPr lang="fr-MA"/>
        </a:p>
      </dgm:t>
    </dgm:pt>
    <dgm:pt modelId="{EED31C23-89FE-4254-B1B3-21E92623B102}">
      <dgm:prSet phldrT="[Texte]"/>
      <dgm:spPr/>
      <dgm:t>
        <a:bodyPr/>
        <a:lstStyle/>
        <a:p>
          <a:r>
            <a:rPr lang="en-US" noProof="0" dirty="0"/>
            <a:t>Same instance of Service is available </a:t>
          </a:r>
          <a:r>
            <a:rPr lang="en-US" b="1" noProof="0" dirty="0"/>
            <a:t>Application-wide</a:t>
          </a:r>
        </a:p>
      </dgm:t>
    </dgm:pt>
    <dgm:pt modelId="{80691BEB-1B28-4C4B-9B89-AFB55F9BADBD}" type="parTrans" cxnId="{0A3299D5-3912-443E-976B-DA22E9089F86}">
      <dgm:prSet/>
      <dgm:spPr/>
      <dgm:t>
        <a:bodyPr/>
        <a:lstStyle/>
        <a:p>
          <a:endParaRPr lang="fr-MA"/>
        </a:p>
      </dgm:t>
    </dgm:pt>
    <dgm:pt modelId="{9F669EDE-0659-4D41-AB25-64F9EB7D4CD4}" type="sibTrans" cxnId="{0A3299D5-3912-443E-976B-DA22E9089F86}">
      <dgm:prSet/>
      <dgm:spPr/>
      <dgm:t>
        <a:bodyPr/>
        <a:lstStyle/>
        <a:p>
          <a:endParaRPr lang="fr-MA"/>
        </a:p>
      </dgm:t>
    </dgm:pt>
    <dgm:pt modelId="{18304297-4968-4CFE-865E-6B6BFA161C9C}">
      <dgm:prSet phldrT="[Texte]"/>
      <dgm:spPr/>
      <dgm:t>
        <a:bodyPr/>
        <a:lstStyle/>
        <a:p>
          <a:r>
            <a:rPr lang="en-US" noProof="0" dirty="0"/>
            <a:t>Same instance of Service is available for all </a:t>
          </a:r>
          <a:r>
            <a:rPr lang="en-US" b="1" noProof="0" dirty="0"/>
            <a:t>Components</a:t>
          </a:r>
          <a:r>
            <a:rPr lang="en-US" noProof="0" dirty="0"/>
            <a:t>(but Not for other services)</a:t>
          </a:r>
        </a:p>
      </dgm:t>
    </dgm:pt>
    <dgm:pt modelId="{75DEBC8D-C512-4CC7-A40A-A475B2AC3806}" type="parTrans" cxnId="{C0120D6D-2311-4E15-A1DE-83DCB3D68E12}">
      <dgm:prSet/>
      <dgm:spPr/>
      <dgm:t>
        <a:bodyPr/>
        <a:lstStyle/>
        <a:p>
          <a:endParaRPr lang="fr-MA"/>
        </a:p>
      </dgm:t>
    </dgm:pt>
    <dgm:pt modelId="{2304BC88-C68B-48B3-B062-611A843C19BF}" type="sibTrans" cxnId="{C0120D6D-2311-4E15-A1DE-83DCB3D68E12}">
      <dgm:prSet/>
      <dgm:spPr/>
      <dgm:t>
        <a:bodyPr/>
        <a:lstStyle/>
        <a:p>
          <a:endParaRPr lang="fr-MA"/>
        </a:p>
      </dgm:t>
    </dgm:pt>
    <dgm:pt modelId="{B96EC23D-D1A6-4400-B5D3-6B03A51F03E7}">
      <dgm:prSet phldrT="[Texte]"/>
      <dgm:spPr/>
      <dgm:t>
        <a:bodyPr/>
        <a:lstStyle/>
        <a:p>
          <a:r>
            <a:rPr lang="en-US" noProof="0" dirty="0"/>
            <a:t>Same instance of Service is available for </a:t>
          </a:r>
          <a:r>
            <a:rPr lang="en-US" b="1" noProof="0" dirty="0"/>
            <a:t>the Component and all its child components </a:t>
          </a:r>
        </a:p>
      </dgm:t>
    </dgm:pt>
    <dgm:pt modelId="{29232C08-3D14-45D6-88F6-2B3CFE2CF4AB}" type="parTrans" cxnId="{A1290A2D-0CF3-4E62-9F39-385A98B92A16}">
      <dgm:prSet/>
      <dgm:spPr/>
      <dgm:t>
        <a:bodyPr/>
        <a:lstStyle/>
        <a:p>
          <a:endParaRPr lang="fr-MA"/>
        </a:p>
      </dgm:t>
    </dgm:pt>
    <dgm:pt modelId="{D6A9DB3A-533B-45BF-9026-91C736188596}" type="sibTrans" cxnId="{A1290A2D-0CF3-4E62-9F39-385A98B92A16}">
      <dgm:prSet/>
      <dgm:spPr/>
      <dgm:t>
        <a:bodyPr/>
        <a:lstStyle/>
        <a:p>
          <a:endParaRPr lang="fr-MA"/>
        </a:p>
      </dgm:t>
    </dgm:pt>
    <dgm:pt modelId="{BE0BCA77-EC80-4555-80DD-2E57264254CC}" type="pres">
      <dgm:prSet presAssocID="{DC65FBCF-EC89-4C91-AA7E-3EA7E7E35AF8}" presName="theList" presStyleCnt="0">
        <dgm:presLayoutVars>
          <dgm:dir/>
          <dgm:animLvl val="lvl"/>
          <dgm:resizeHandles val="exact"/>
        </dgm:presLayoutVars>
      </dgm:prSet>
      <dgm:spPr/>
    </dgm:pt>
    <dgm:pt modelId="{D7B15F9C-0543-4287-A79F-96B3DCA423BE}" type="pres">
      <dgm:prSet presAssocID="{A6E384B5-8BAA-4FEC-B970-EF2803889AB5}" presName="compNode" presStyleCnt="0"/>
      <dgm:spPr/>
    </dgm:pt>
    <dgm:pt modelId="{2524C1EB-85C1-40D8-BBAE-70E10265781B}" type="pres">
      <dgm:prSet presAssocID="{A6E384B5-8BAA-4FEC-B970-EF2803889AB5}" presName="aNode" presStyleLbl="bgShp" presStyleIdx="0" presStyleCnt="3"/>
      <dgm:spPr/>
    </dgm:pt>
    <dgm:pt modelId="{AD498E2B-0CB4-4D5A-A087-8EE8D8D2228F}" type="pres">
      <dgm:prSet presAssocID="{A6E384B5-8BAA-4FEC-B970-EF2803889AB5}" presName="textNode" presStyleLbl="bgShp" presStyleIdx="0" presStyleCnt="3"/>
      <dgm:spPr/>
    </dgm:pt>
    <dgm:pt modelId="{9ADF4D9E-91F2-42DE-87BD-8B6D66B5E0F3}" type="pres">
      <dgm:prSet presAssocID="{A6E384B5-8BAA-4FEC-B970-EF2803889AB5}" presName="compChildNode" presStyleCnt="0"/>
      <dgm:spPr/>
    </dgm:pt>
    <dgm:pt modelId="{F7836455-B034-480C-B8B6-835DE60F2954}" type="pres">
      <dgm:prSet presAssocID="{A6E384B5-8BAA-4FEC-B970-EF2803889AB5}" presName="theInnerList" presStyleCnt="0"/>
      <dgm:spPr/>
    </dgm:pt>
    <dgm:pt modelId="{E648E538-B5EC-406A-8D0B-B97E7E4CE5C8}" type="pres">
      <dgm:prSet presAssocID="{EED31C23-89FE-4254-B1B3-21E92623B102}" presName="childNode" presStyleLbl="node1" presStyleIdx="0" presStyleCnt="3">
        <dgm:presLayoutVars>
          <dgm:bulletEnabled val="1"/>
        </dgm:presLayoutVars>
      </dgm:prSet>
      <dgm:spPr/>
    </dgm:pt>
    <dgm:pt modelId="{304F95C7-A019-405E-8174-C3BE73BA5D1A}" type="pres">
      <dgm:prSet presAssocID="{A6E384B5-8BAA-4FEC-B970-EF2803889AB5}" presName="aSpace" presStyleCnt="0"/>
      <dgm:spPr/>
    </dgm:pt>
    <dgm:pt modelId="{F1A5D3F6-525B-4D02-AB52-280042BAE273}" type="pres">
      <dgm:prSet presAssocID="{0990E25F-305E-4F7F-8752-6E092E600E1E}" presName="compNode" presStyleCnt="0"/>
      <dgm:spPr/>
    </dgm:pt>
    <dgm:pt modelId="{F2288062-53BD-49FD-B7EB-5AC47A1745B7}" type="pres">
      <dgm:prSet presAssocID="{0990E25F-305E-4F7F-8752-6E092E600E1E}" presName="aNode" presStyleLbl="bgShp" presStyleIdx="1" presStyleCnt="3"/>
      <dgm:spPr/>
    </dgm:pt>
    <dgm:pt modelId="{DD4CFD7F-EF96-46A7-AED3-7C25D4BFDF65}" type="pres">
      <dgm:prSet presAssocID="{0990E25F-305E-4F7F-8752-6E092E600E1E}" presName="textNode" presStyleLbl="bgShp" presStyleIdx="1" presStyleCnt="3"/>
      <dgm:spPr/>
    </dgm:pt>
    <dgm:pt modelId="{5CFE397F-C543-4F65-905A-BFCD2BA47097}" type="pres">
      <dgm:prSet presAssocID="{0990E25F-305E-4F7F-8752-6E092E600E1E}" presName="compChildNode" presStyleCnt="0"/>
      <dgm:spPr/>
    </dgm:pt>
    <dgm:pt modelId="{34276238-18C1-4507-BC6A-56E42F7C3065}" type="pres">
      <dgm:prSet presAssocID="{0990E25F-305E-4F7F-8752-6E092E600E1E}" presName="theInnerList" presStyleCnt="0"/>
      <dgm:spPr/>
    </dgm:pt>
    <dgm:pt modelId="{F64A8EE2-81D1-4783-B059-141D905CC5FA}" type="pres">
      <dgm:prSet presAssocID="{18304297-4968-4CFE-865E-6B6BFA161C9C}" presName="childNode" presStyleLbl="node1" presStyleIdx="1" presStyleCnt="3">
        <dgm:presLayoutVars>
          <dgm:bulletEnabled val="1"/>
        </dgm:presLayoutVars>
      </dgm:prSet>
      <dgm:spPr/>
    </dgm:pt>
    <dgm:pt modelId="{9F6BE8EC-91CB-4A52-8CD8-D3354FC80D60}" type="pres">
      <dgm:prSet presAssocID="{0990E25F-305E-4F7F-8752-6E092E600E1E}" presName="aSpace" presStyleCnt="0"/>
      <dgm:spPr/>
    </dgm:pt>
    <dgm:pt modelId="{EAE33491-DD50-4FFD-BF77-FE905BDF6255}" type="pres">
      <dgm:prSet presAssocID="{637A3ECF-46F7-41E3-B827-FA4D23AB565B}" presName="compNode" presStyleCnt="0"/>
      <dgm:spPr/>
    </dgm:pt>
    <dgm:pt modelId="{50E60E61-6109-4096-B88A-1D67EE5E757F}" type="pres">
      <dgm:prSet presAssocID="{637A3ECF-46F7-41E3-B827-FA4D23AB565B}" presName="aNode" presStyleLbl="bgShp" presStyleIdx="2" presStyleCnt="3"/>
      <dgm:spPr/>
    </dgm:pt>
    <dgm:pt modelId="{3462245A-D50E-4886-9D8D-1694C139C74B}" type="pres">
      <dgm:prSet presAssocID="{637A3ECF-46F7-41E3-B827-FA4D23AB565B}" presName="textNode" presStyleLbl="bgShp" presStyleIdx="2" presStyleCnt="3"/>
      <dgm:spPr/>
    </dgm:pt>
    <dgm:pt modelId="{F787C404-C155-41ED-97DA-1EE9F5810F00}" type="pres">
      <dgm:prSet presAssocID="{637A3ECF-46F7-41E3-B827-FA4D23AB565B}" presName="compChildNode" presStyleCnt="0"/>
      <dgm:spPr/>
    </dgm:pt>
    <dgm:pt modelId="{ECE491B4-1621-4FB5-8578-0C6F6CD24F1F}" type="pres">
      <dgm:prSet presAssocID="{637A3ECF-46F7-41E3-B827-FA4D23AB565B}" presName="theInnerList" presStyleCnt="0"/>
      <dgm:spPr/>
    </dgm:pt>
    <dgm:pt modelId="{69D9F0F6-0CF8-4FCF-B678-B87E69B378E4}" type="pres">
      <dgm:prSet presAssocID="{B96EC23D-D1A6-4400-B5D3-6B03A51F03E7}" presName="childNode" presStyleLbl="node1" presStyleIdx="2" presStyleCnt="3">
        <dgm:presLayoutVars>
          <dgm:bulletEnabled val="1"/>
        </dgm:presLayoutVars>
      </dgm:prSet>
      <dgm:spPr/>
    </dgm:pt>
  </dgm:ptLst>
  <dgm:cxnLst>
    <dgm:cxn modelId="{C1C4160A-B13C-4AF1-8DAD-2BEDE380447C}" type="presOf" srcId="{A6E384B5-8BAA-4FEC-B970-EF2803889AB5}" destId="{2524C1EB-85C1-40D8-BBAE-70E10265781B}" srcOrd="0" destOrd="0" presId="urn:microsoft.com/office/officeart/2005/8/layout/lProcess2"/>
    <dgm:cxn modelId="{3BEA6713-62FC-4869-9961-16638D38BFE3}" type="presOf" srcId="{637A3ECF-46F7-41E3-B827-FA4D23AB565B}" destId="{3462245A-D50E-4886-9D8D-1694C139C74B}" srcOrd="1" destOrd="0" presId="urn:microsoft.com/office/officeart/2005/8/layout/lProcess2"/>
    <dgm:cxn modelId="{C188A224-0A63-486E-8B5B-271CCC0C3A49}" type="presOf" srcId="{EED31C23-89FE-4254-B1B3-21E92623B102}" destId="{E648E538-B5EC-406A-8D0B-B97E7E4CE5C8}" srcOrd="0" destOrd="0" presId="urn:microsoft.com/office/officeart/2005/8/layout/lProcess2"/>
    <dgm:cxn modelId="{EFA7292A-2A6A-4675-BE65-58CC49051E65}" type="presOf" srcId="{18304297-4968-4CFE-865E-6B6BFA161C9C}" destId="{F64A8EE2-81D1-4783-B059-141D905CC5FA}" srcOrd="0" destOrd="0" presId="urn:microsoft.com/office/officeart/2005/8/layout/lProcess2"/>
    <dgm:cxn modelId="{0D4AD82B-F974-48CE-8DB6-8C26B046F7E9}" type="presOf" srcId="{0990E25F-305E-4F7F-8752-6E092E600E1E}" destId="{F2288062-53BD-49FD-B7EB-5AC47A1745B7}" srcOrd="0" destOrd="0" presId="urn:microsoft.com/office/officeart/2005/8/layout/lProcess2"/>
    <dgm:cxn modelId="{A1290A2D-0CF3-4E62-9F39-385A98B92A16}" srcId="{637A3ECF-46F7-41E3-B827-FA4D23AB565B}" destId="{B96EC23D-D1A6-4400-B5D3-6B03A51F03E7}" srcOrd="0" destOrd="0" parTransId="{29232C08-3D14-45D6-88F6-2B3CFE2CF4AB}" sibTransId="{D6A9DB3A-533B-45BF-9026-91C736188596}"/>
    <dgm:cxn modelId="{5AFF902E-3236-4D0D-BBB1-C774CF352857}" srcId="{DC65FBCF-EC89-4C91-AA7E-3EA7E7E35AF8}" destId="{A6E384B5-8BAA-4FEC-B970-EF2803889AB5}" srcOrd="0" destOrd="0" parTransId="{716BED1F-7105-43B7-8584-6D6A37E2E478}" sibTransId="{C10C3023-CE3E-4F4D-B1A4-F14843480764}"/>
    <dgm:cxn modelId="{51AFE82F-B370-458F-8E0D-EC46159532D5}" srcId="{DC65FBCF-EC89-4C91-AA7E-3EA7E7E35AF8}" destId="{0990E25F-305E-4F7F-8752-6E092E600E1E}" srcOrd="1" destOrd="0" parTransId="{38B0B9BF-E645-48D8-9941-DAD7F5D255DE}" sibTransId="{AA2CAF04-D80A-4DC3-819E-A50802E89C1E}"/>
    <dgm:cxn modelId="{0ACB6269-46BC-4DA7-9F5F-13B7A7E3759F}" type="presOf" srcId="{B96EC23D-D1A6-4400-B5D3-6B03A51F03E7}" destId="{69D9F0F6-0CF8-4FCF-B678-B87E69B378E4}" srcOrd="0" destOrd="0" presId="urn:microsoft.com/office/officeart/2005/8/layout/lProcess2"/>
    <dgm:cxn modelId="{C0120D6D-2311-4E15-A1DE-83DCB3D68E12}" srcId="{0990E25F-305E-4F7F-8752-6E092E600E1E}" destId="{18304297-4968-4CFE-865E-6B6BFA161C9C}" srcOrd="0" destOrd="0" parTransId="{75DEBC8D-C512-4CC7-A40A-A475B2AC3806}" sibTransId="{2304BC88-C68B-48B3-B062-611A843C19BF}"/>
    <dgm:cxn modelId="{6115408B-9A83-4D10-99D0-3943F1DD6D39}" type="presOf" srcId="{DC65FBCF-EC89-4C91-AA7E-3EA7E7E35AF8}" destId="{BE0BCA77-EC80-4555-80DD-2E57264254CC}" srcOrd="0" destOrd="0" presId="urn:microsoft.com/office/officeart/2005/8/layout/lProcess2"/>
    <dgm:cxn modelId="{2D6640A9-343F-4034-AD26-DA2A4966F374}" type="presOf" srcId="{0990E25F-305E-4F7F-8752-6E092E600E1E}" destId="{DD4CFD7F-EF96-46A7-AED3-7C25D4BFDF65}" srcOrd="1" destOrd="0" presId="urn:microsoft.com/office/officeart/2005/8/layout/lProcess2"/>
    <dgm:cxn modelId="{4A1BBBC3-7EB1-4796-BBEB-4E221A07A925}" type="presOf" srcId="{A6E384B5-8BAA-4FEC-B970-EF2803889AB5}" destId="{AD498E2B-0CB4-4D5A-A087-8EE8D8D2228F}" srcOrd="1" destOrd="0" presId="urn:microsoft.com/office/officeart/2005/8/layout/lProcess2"/>
    <dgm:cxn modelId="{AF9847C7-5D66-4C83-8B61-C9B4E8FEB473}" srcId="{DC65FBCF-EC89-4C91-AA7E-3EA7E7E35AF8}" destId="{637A3ECF-46F7-41E3-B827-FA4D23AB565B}" srcOrd="2" destOrd="0" parTransId="{80FD3507-2716-447A-9F0E-08FF6B644E72}" sibTransId="{13E011DD-086F-4670-80F2-DEDC95D86216}"/>
    <dgm:cxn modelId="{0A3299D5-3912-443E-976B-DA22E9089F86}" srcId="{A6E384B5-8BAA-4FEC-B970-EF2803889AB5}" destId="{EED31C23-89FE-4254-B1B3-21E92623B102}" srcOrd="0" destOrd="0" parTransId="{80691BEB-1B28-4C4B-9B89-AFB55F9BADBD}" sibTransId="{9F669EDE-0659-4D41-AB25-64F9EB7D4CD4}"/>
    <dgm:cxn modelId="{A4F316F3-F8C5-4E11-8BBB-F128E461C0C6}" type="presOf" srcId="{637A3ECF-46F7-41E3-B827-FA4D23AB565B}" destId="{50E60E61-6109-4096-B88A-1D67EE5E757F}" srcOrd="0" destOrd="0" presId="urn:microsoft.com/office/officeart/2005/8/layout/lProcess2"/>
    <dgm:cxn modelId="{1EB175FF-C8E2-4A0C-B48D-4FB432C30DAC}" type="presParOf" srcId="{BE0BCA77-EC80-4555-80DD-2E57264254CC}" destId="{D7B15F9C-0543-4287-A79F-96B3DCA423BE}" srcOrd="0" destOrd="0" presId="urn:microsoft.com/office/officeart/2005/8/layout/lProcess2"/>
    <dgm:cxn modelId="{93752267-0FEE-404F-BD43-B9E17C3CFC25}" type="presParOf" srcId="{D7B15F9C-0543-4287-A79F-96B3DCA423BE}" destId="{2524C1EB-85C1-40D8-BBAE-70E10265781B}" srcOrd="0" destOrd="0" presId="urn:microsoft.com/office/officeart/2005/8/layout/lProcess2"/>
    <dgm:cxn modelId="{3400EC71-F561-4C00-BE40-D908B698E5C1}" type="presParOf" srcId="{D7B15F9C-0543-4287-A79F-96B3DCA423BE}" destId="{AD498E2B-0CB4-4D5A-A087-8EE8D8D2228F}" srcOrd="1" destOrd="0" presId="urn:microsoft.com/office/officeart/2005/8/layout/lProcess2"/>
    <dgm:cxn modelId="{6DB0331F-E46C-4238-9BB6-A2153B2828EA}" type="presParOf" srcId="{D7B15F9C-0543-4287-A79F-96B3DCA423BE}" destId="{9ADF4D9E-91F2-42DE-87BD-8B6D66B5E0F3}" srcOrd="2" destOrd="0" presId="urn:microsoft.com/office/officeart/2005/8/layout/lProcess2"/>
    <dgm:cxn modelId="{9754EFD0-5D15-4268-A79B-4A7D968731BD}" type="presParOf" srcId="{9ADF4D9E-91F2-42DE-87BD-8B6D66B5E0F3}" destId="{F7836455-B034-480C-B8B6-835DE60F2954}" srcOrd="0" destOrd="0" presId="urn:microsoft.com/office/officeart/2005/8/layout/lProcess2"/>
    <dgm:cxn modelId="{5D06AE90-5FE2-408A-B60F-6F75AE89FC9E}" type="presParOf" srcId="{F7836455-B034-480C-B8B6-835DE60F2954}" destId="{E648E538-B5EC-406A-8D0B-B97E7E4CE5C8}" srcOrd="0" destOrd="0" presId="urn:microsoft.com/office/officeart/2005/8/layout/lProcess2"/>
    <dgm:cxn modelId="{58E65435-98BF-4B39-9D02-514042D4A22B}" type="presParOf" srcId="{BE0BCA77-EC80-4555-80DD-2E57264254CC}" destId="{304F95C7-A019-405E-8174-C3BE73BA5D1A}" srcOrd="1" destOrd="0" presId="urn:microsoft.com/office/officeart/2005/8/layout/lProcess2"/>
    <dgm:cxn modelId="{9D9D6DE3-163D-4D9D-BDB2-265DF1B13836}" type="presParOf" srcId="{BE0BCA77-EC80-4555-80DD-2E57264254CC}" destId="{F1A5D3F6-525B-4D02-AB52-280042BAE273}" srcOrd="2" destOrd="0" presId="urn:microsoft.com/office/officeart/2005/8/layout/lProcess2"/>
    <dgm:cxn modelId="{228EC814-8F7E-43AF-97AA-5BF3DEF8C9E1}" type="presParOf" srcId="{F1A5D3F6-525B-4D02-AB52-280042BAE273}" destId="{F2288062-53BD-49FD-B7EB-5AC47A1745B7}" srcOrd="0" destOrd="0" presId="urn:microsoft.com/office/officeart/2005/8/layout/lProcess2"/>
    <dgm:cxn modelId="{1BC0F8EB-FEEE-4752-BE3F-35EF03B803C0}" type="presParOf" srcId="{F1A5D3F6-525B-4D02-AB52-280042BAE273}" destId="{DD4CFD7F-EF96-46A7-AED3-7C25D4BFDF65}" srcOrd="1" destOrd="0" presId="urn:microsoft.com/office/officeart/2005/8/layout/lProcess2"/>
    <dgm:cxn modelId="{0BB772C9-2283-4846-987F-D5DBE7A59AF5}" type="presParOf" srcId="{F1A5D3F6-525B-4D02-AB52-280042BAE273}" destId="{5CFE397F-C543-4F65-905A-BFCD2BA47097}" srcOrd="2" destOrd="0" presId="urn:microsoft.com/office/officeart/2005/8/layout/lProcess2"/>
    <dgm:cxn modelId="{0A8AB1C1-0C20-45A3-84FF-A6CDD75B335B}" type="presParOf" srcId="{5CFE397F-C543-4F65-905A-BFCD2BA47097}" destId="{34276238-18C1-4507-BC6A-56E42F7C3065}" srcOrd="0" destOrd="0" presId="urn:microsoft.com/office/officeart/2005/8/layout/lProcess2"/>
    <dgm:cxn modelId="{0A1FCDAF-FF09-4584-86A5-93845552BBBE}" type="presParOf" srcId="{34276238-18C1-4507-BC6A-56E42F7C3065}" destId="{F64A8EE2-81D1-4783-B059-141D905CC5FA}" srcOrd="0" destOrd="0" presId="urn:microsoft.com/office/officeart/2005/8/layout/lProcess2"/>
    <dgm:cxn modelId="{E66DFED5-4959-4ED8-A883-BE3B2324EE74}" type="presParOf" srcId="{BE0BCA77-EC80-4555-80DD-2E57264254CC}" destId="{9F6BE8EC-91CB-4A52-8CD8-D3354FC80D60}" srcOrd="3" destOrd="0" presId="urn:microsoft.com/office/officeart/2005/8/layout/lProcess2"/>
    <dgm:cxn modelId="{56FC7906-C5CE-4424-AD94-3F7AD948F90E}" type="presParOf" srcId="{BE0BCA77-EC80-4555-80DD-2E57264254CC}" destId="{EAE33491-DD50-4FFD-BF77-FE905BDF6255}" srcOrd="4" destOrd="0" presId="urn:microsoft.com/office/officeart/2005/8/layout/lProcess2"/>
    <dgm:cxn modelId="{BA726873-FE10-408E-B361-1F1395453E1F}" type="presParOf" srcId="{EAE33491-DD50-4FFD-BF77-FE905BDF6255}" destId="{50E60E61-6109-4096-B88A-1D67EE5E757F}" srcOrd="0" destOrd="0" presId="urn:microsoft.com/office/officeart/2005/8/layout/lProcess2"/>
    <dgm:cxn modelId="{A6092BB2-8CA0-4584-98E5-3C70337B5545}" type="presParOf" srcId="{EAE33491-DD50-4FFD-BF77-FE905BDF6255}" destId="{3462245A-D50E-4886-9D8D-1694C139C74B}" srcOrd="1" destOrd="0" presId="urn:microsoft.com/office/officeart/2005/8/layout/lProcess2"/>
    <dgm:cxn modelId="{C479D2B7-D538-4B34-AB5A-3052174DF869}" type="presParOf" srcId="{EAE33491-DD50-4FFD-BF77-FE905BDF6255}" destId="{F787C404-C155-41ED-97DA-1EE9F5810F00}" srcOrd="2" destOrd="0" presId="urn:microsoft.com/office/officeart/2005/8/layout/lProcess2"/>
    <dgm:cxn modelId="{BB7946FD-F9FE-4A79-AB4D-5093A7F6C81E}" type="presParOf" srcId="{F787C404-C155-41ED-97DA-1EE9F5810F00}" destId="{ECE491B4-1621-4FB5-8578-0C6F6CD24F1F}" srcOrd="0" destOrd="0" presId="urn:microsoft.com/office/officeart/2005/8/layout/lProcess2"/>
    <dgm:cxn modelId="{362AC8FD-2A55-4A55-99E7-FE43749C6ACA}" type="presParOf" srcId="{ECE491B4-1621-4FB5-8578-0C6F6CD24F1F}" destId="{69D9F0F6-0CF8-4FCF-B678-B87E69B378E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2D6D3413-5405-427F-A836-2927E7900D94}">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Routing</a:t>
          </a:r>
        </a:p>
      </dgm:t>
    </dgm:pt>
    <dgm:pt modelId="{BC885C91-1449-444A-935D-F280FA614CDA}" type="parTrans" cxnId="{D36BC6E0-3709-4FA2-82BE-DF4CA0D3AA0A}">
      <dgm:prSet/>
      <dgm:spPr/>
      <dgm:t>
        <a:bodyPr/>
        <a:lstStyle/>
        <a:p>
          <a:endParaRPr lang="fr-MA"/>
        </a:p>
      </dgm:t>
    </dgm:pt>
    <dgm:pt modelId="{7FD0CB28-9394-43E3-AF67-B239D2457D6B}" type="sibTrans" cxnId="{D36BC6E0-3709-4FA2-82BE-DF4CA0D3AA0A}">
      <dgm:prSet/>
      <dgm:spPr/>
      <dgm:t>
        <a:bodyPr/>
        <a:lstStyle/>
        <a:p>
          <a:endParaRPr lang="fr-MA"/>
        </a:p>
      </dgm:t>
    </dgm:pt>
    <dgm:pt modelId="{C446F251-7BD2-4F61-A64D-02E453F18E5E}">
      <dgm:prSet phldrT="[Texte]"/>
      <dgm:spPr/>
      <dgm:t>
        <a:bodyPr/>
        <a:lstStyle/>
        <a:p>
          <a:pPr>
            <a:buFont typeface="Wingdings" panose="05000000000000000000" pitchFamily="2" charset="2"/>
            <a:buChar char="§"/>
          </a:pPr>
          <a:r>
            <a:rPr lang="fr-FR" b="0" i="0" dirty="0">
              <a:latin typeface="Roboto" panose="02000000000000000000"/>
            </a:rPr>
            <a:t>Observables</a:t>
          </a:r>
          <a:endParaRPr lang="en-US" b="0" noProof="0" dirty="0">
            <a:latin typeface="Roboto" panose="02000000000000000000"/>
            <a:ea typeface="Roboto" panose="02000000000000000000" pitchFamily="2" charset="0"/>
          </a:endParaRPr>
        </a:p>
      </dgm:t>
    </dgm:pt>
    <dgm:pt modelId="{B20CB2B9-D863-4EC2-B2A8-97F0E1E44E0D}" type="parTrans" cxnId="{22C6239E-856F-4FA1-9DE2-3BBB261F3CCF}">
      <dgm:prSet/>
      <dgm:spPr/>
      <dgm:t>
        <a:bodyPr/>
        <a:lstStyle/>
        <a:p>
          <a:endParaRPr lang="fr-MA"/>
        </a:p>
      </dgm:t>
    </dgm:pt>
    <dgm:pt modelId="{9BA7F5C8-4452-4D01-B0C8-8F98586AE889}" type="sibTrans" cxnId="{22C6239E-856F-4FA1-9DE2-3BBB261F3CCF}">
      <dgm:prSet/>
      <dgm:spPr/>
      <dgm:t>
        <a:bodyPr/>
        <a:lstStyle/>
        <a:p>
          <a:endParaRPr lang="fr-MA"/>
        </a:p>
      </dgm:t>
    </dgm:pt>
    <dgm:pt modelId="{32D2BEFD-0CAC-497B-BAD9-921A945086B8}">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Forms: Template driven</a:t>
          </a:r>
        </a:p>
      </dgm:t>
    </dgm:pt>
    <dgm:pt modelId="{D2C2ED4C-4A8E-475F-8FA0-650FE9DE6E4B}" type="parTrans" cxnId="{B9A75478-2857-48E3-B96C-FB1117A1FBB3}">
      <dgm:prSet/>
      <dgm:spPr/>
      <dgm:t>
        <a:bodyPr/>
        <a:lstStyle/>
        <a:p>
          <a:endParaRPr lang="fr-MA"/>
        </a:p>
      </dgm:t>
    </dgm:pt>
    <dgm:pt modelId="{3B8EC627-2C70-44EE-B8D0-32E0E5628916}" type="sibTrans" cxnId="{B9A75478-2857-48E3-B96C-FB1117A1FBB3}">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708C45A1-3A47-43C4-8E6B-D53E866E4B3D}" type="pres">
      <dgm:prSet presAssocID="{32D2BEFD-0CAC-497B-BAD9-921A945086B8}" presName="boxAndChildren" presStyleCnt="0"/>
      <dgm:spPr/>
    </dgm:pt>
    <dgm:pt modelId="{BF9B47A5-B01D-4C2D-B710-EC1B6795B0E0}" type="pres">
      <dgm:prSet presAssocID="{32D2BEFD-0CAC-497B-BAD9-921A945086B8}" presName="parentTextBox" presStyleLbl="node1" presStyleIdx="0" presStyleCnt="3"/>
      <dgm:spPr/>
    </dgm:pt>
    <dgm:pt modelId="{7AC40AA7-05B6-4426-8B86-AF0E695720EE}" type="pres">
      <dgm:prSet presAssocID="{9BA7F5C8-4452-4D01-B0C8-8F98586AE889}" presName="sp" presStyleCnt="0"/>
      <dgm:spPr/>
    </dgm:pt>
    <dgm:pt modelId="{CEA20283-34D2-4F97-AA2D-256DFC3866EA}" type="pres">
      <dgm:prSet presAssocID="{C446F251-7BD2-4F61-A64D-02E453F18E5E}" presName="arrowAndChildren" presStyleCnt="0"/>
      <dgm:spPr/>
    </dgm:pt>
    <dgm:pt modelId="{FA02DA71-D8D0-41DB-9260-EBCEF04407CA}" type="pres">
      <dgm:prSet presAssocID="{C446F251-7BD2-4F61-A64D-02E453F18E5E}" presName="parentTextArrow" presStyleLbl="node1" presStyleIdx="1" presStyleCnt="3"/>
      <dgm:spPr/>
    </dgm:pt>
    <dgm:pt modelId="{EF127FDC-DF30-45EB-8BC5-44A30A3E771B}" type="pres">
      <dgm:prSet presAssocID="{7FD0CB28-9394-43E3-AF67-B239D2457D6B}" presName="sp" presStyleCnt="0"/>
      <dgm:spPr/>
    </dgm:pt>
    <dgm:pt modelId="{81005B0D-0653-46D8-A041-B8AC8C0E1B36}" type="pres">
      <dgm:prSet presAssocID="{2D6D3413-5405-427F-A836-2927E7900D94}" presName="arrowAndChildren" presStyleCnt="0"/>
      <dgm:spPr/>
    </dgm:pt>
    <dgm:pt modelId="{745088AB-1EE4-4200-8517-FDEE1DBB434E}" type="pres">
      <dgm:prSet presAssocID="{2D6D3413-5405-427F-A836-2927E7900D94}" presName="parentTextArrow" presStyleLbl="node1" presStyleIdx="2" presStyleCnt="3"/>
      <dgm:spPr/>
    </dgm:pt>
  </dgm:ptLst>
  <dgm:cxnLst>
    <dgm:cxn modelId="{B6149B00-AC73-4D9A-B193-D9295DA80027}" type="presOf" srcId="{C446F251-7BD2-4F61-A64D-02E453F18E5E}" destId="{FA02DA71-D8D0-41DB-9260-EBCEF04407CA}" srcOrd="0" destOrd="0" presId="urn:microsoft.com/office/officeart/2005/8/layout/process4"/>
    <dgm:cxn modelId="{82A6B938-717B-45DB-9831-100528A15BB5}" type="presOf" srcId="{2D6D3413-5405-427F-A836-2927E7900D94}" destId="{745088AB-1EE4-4200-8517-FDEE1DBB434E}" srcOrd="0" destOrd="0" presId="urn:microsoft.com/office/officeart/2005/8/layout/process4"/>
    <dgm:cxn modelId="{B9A75478-2857-48E3-B96C-FB1117A1FBB3}" srcId="{A4CB0CD6-92A6-4B85-AEC3-F0D49C808452}" destId="{32D2BEFD-0CAC-497B-BAD9-921A945086B8}" srcOrd="2" destOrd="0" parTransId="{D2C2ED4C-4A8E-475F-8FA0-650FE9DE6E4B}" sibTransId="{3B8EC627-2C70-44EE-B8D0-32E0E5628916}"/>
    <dgm:cxn modelId="{22C6239E-856F-4FA1-9DE2-3BBB261F3CCF}" srcId="{A4CB0CD6-92A6-4B85-AEC3-F0D49C808452}" destId="{C446F251-7BD2-4F61-A64D-02E453F18E5E}" srcOrd="1" destOrd="0" parTransId="{B20CB2B9-D863-4EC2-B2A8-97F0E1E44E0D}" sibTransId="{9BA7F5C8-4452-4D01-B0C8-8F98586AE889}"/>
    <dgm:cxn modelId="{F2F814DC-762B-4264-A4C3-35245D8F8BF7}" type="presOf" srcId="{A4CB0CD6-92A6-4B85-AEC3-F0D49C808452}" destId="{44F78CC8-17E8-48EF-BFCE-281D40DF16C2}" srcOrd="0" destOrd="0" presId="urn:microsoft.com/office/officeart/2005/8/layout/process4"/>
    <dgm:cxn modelId="{D36BC6E0-3709-4FA2-82BE-DF4CA0D3AA0A}" srcId="{A4CB0CD6-92A6-4B85-AEC3-F0D49C808452}" destId="{2D6D3413-5405-427F-A836-2927E7900D94}" srcOrd="0" destOrd="0" parTransId="{BC885C91-1449-444A-935D-F280FA614CDA}" sibTransId="{7FD0CB28-9394-43E3-AF67-B239D2457D6B}"/>
    <dgm:cxn modelId="{B9B90EEF-E55B-40AF-AD80-395E8170AEC8}" type="presOf" srcId="{32D2BEFD-0CAC-497B-BAD9-921A945086B8}" destId="{BF9B47A5-B01D-4C2D-B710-EC1B6795B0E0}" srcOrd="0" destOrd="0" presId="urn:microsoft.com/office/officeart/2005/8/layout/process4"/>
    <dgm:cxn modelId="{B971947C-0F53-49A3-B485-C4CBDC955328}" type="presParOf" srcId="{44F78CC8-17E8-48EF-BFCE-281D40DF16C2}" destId="{708C45A1-3A47-43C4-8E6B-D53E866E4B3D}" srcOrd="0" destOrd="0" presId="urn:microsoft.com/office/officeart/2005/8/layout/process4"/>
    <dgm:cxn modelId="{75A8F453-D92C-46EF-A852-C565D211D583}" type="presParOf" srcId="{708C45A1-3A47-43C4-8E6B-D53E866E4B3D}" destId="{BF9B47A5-B01D-4C2D-B710-EC1B6795B0E0}" srcOrd="0" destOrd="0" presId="urn:microsoft.com/office/officeart/2005/8/layout/process4"/>
    <dgm:cxn modelId="{9C2EF044-2FFF-4B3A-8416-0D32495C20A0}" type="presParOf" srcId="{44F78CC8-17E8-48EF-BFCE-281D40DF16C2}" destId="{7AC40AA7-05B6-4426-8B86-AF0E695720EE}" srcOrd="1" destOrd="0" presId="urn:microsoft.com/office/officeart/2005/8/layout/process4"/>
    <dgm:cxn modelId="{2AFB8EB1-4CB5-4B90-8EED-270A8A18A8FB}" type="presParOf" srcId="{44F78CC8-17E8-48EF-BFCE-281D40DF16C2}" destId="{CEA20283-34D2-4F97-AA2D-256DFC3866EA}" srcOrd="2" destOrd="0" presId="urn:microsoft.com/office/officeart/2005/8/layout/process4"/>
    <dgm:cxn modelId="{5EBFE523-FB2A-4638-8F7E-A802B3135F8C}" type="presParOf" srcId="{CEA20283-34D2-4F97-AA2D-256DFC3866EA}" destId="{FA02DA71-D8D0-41DB-9260-EBCEF04407CA}" srcOrd="0" destOrd="0" presId="urn:microsoft.com/office/officeart/2005/8/layout/process4"/>
    <dgm:cxn modelId="{1AE0051A-BC5D-4490-89F3-63438EAC34C1}" type="presParOf" srcId="{44F78CC8-17E8-48EF-BFCE-281D40DF16C2}" destId="{EF127FDC-DF30-45EB-8BC5-44A30A3E771B}" srcOrd="3" destOrd="0" presId="urn:microsoft.com/office/officeart/2005/8/layout/process4"/>
    <dgm:cxn modelId="{10795F0D-04B5-4953-B467-4B57E8CBD2BB}" type="presParOf" srcId="{44F78CC8-17E8-48EF-BFCE-281D40DF16C2}" destId="{81005B0D-0653-46D8-A041-B8AC8C0E1B36}" srcOrd="4" destOrd="0" presId="urn:microsoft.com/office/officeart/2005/8/layout/process4"/>
    <dgm:cxn modelId="{DC3DE7DA-6821-4C51-8189-C99E8D314737}" type="presParOf" srcId="{81005B0D-0653-46D8-A041-B8AC8C0E1B36}" destId="{745088AB-1EE4-4200-8517-FDEE1DBB434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fr-FR" b="0" i="0" dirty="0">
              <a:latin typeface="Roboto" panose="02000000000000000000"/>
            </a:rPr>
            <a:t>Forms: </a:t>
          </a:r>
          <a:r>
            <a:rPr lang="fr-FR" b="0" i="0" dirty="0" err="1">
              <a:latin typeface="Roboto" panose="02000000000000000000"/>
            </a:rPr>
            <a:t>Reactive</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5AAA4EE3-46C4-40D8-A983-A483E24F5AA5}">
      <dgm:prSet phldrT="[Texte]"/>
      <dgm:spPr/>
      <dgm:t>
        <a:bodyPr/>
        <a:lstStyle/>
        <a:p>
          <a:r>
            <a:rPr lang="en-US" b="0" i="0" noProof="0" dirty="0">
              <a:latin typeface="Roboto" panose="02000000000000000000"/>
            </a:rPr>
            <a:t>Making Http Requests</a:t>
          </a:r>
          <a:endParaRPr lang="fr-MA" dirty="0"/>
        </a:p>
      </dgm:t>
    </dgm:pt>
    <dgm:pt modelId="{77D6118A-DC72-4608-9326-96823814B752}" type="parTrans" cxnId="{B2DE0A3A-4490-4FAD-ADAA-AF40F36D55EE}">
      <dgm:prSet/>
      <dgm:spPr/>
      <dgm:t>
        <a:bodyPr/>
        <a:lstStyle/>
        <a:p>
          <a:endParaRPr lang="fr-MA"/>
        </a:p>
      </dgm:t>
    </dgm:pt>
    <dgm:pt modelId="{739133AF-F6FE-4D7C-8B3F-BDF87DFBB2E1}" type="sibTrans" cxnId="{B2DE0A3A-4490-4FAD-ADAA-AF40F36D55EE}">
      <dgm:prSet/>
      <dgm:spPr/>
      <dgm:t>
        <a:bodyPr/>
        <a:lstStyle/>
        <a:p>
          <a:endParaRPr lang="fr-MA"/>
        </a:p>
      </dgm:t>
    </dgm:pt>
    <dgm:pt modelId="{2B9E2754-6332-4B51-8BFA-F373D24C9157}">
      <dgm:prSet phldrT="[Texte]"/>
      <dgm:spPr/>
      <dgm:t>
        <a:bodyPr/>
        <a:lstStyle/>
        <a:p>
          <a:pPr>
            <a:buFont typeface="Wingdings" panose="05000000000000000000" pitchFamily="2" charset="2"/>
            <a:buChar char="§"/>
          </a:pPr>
          <a:r>
            <a:rPr lang="en-US" b="0" noProof="0">
              <a:latin typeface="Roboto" panose="02000000000000000000"/>
              <a:ea typeface="Roboto" panose="02000000000000000000" pitchFamily="2" charset="0"/>
            </a:rPr>
            <a:t>Authentication</a:t>
          </a:r>
          <a:endParaRPr lang="fr-MA" dirty="0"/>
        </a:p>
      </dgm:t>
    </dgm:pt>
    <dgm:pt modelId="{F3FB5EB1-D81D-47AB-8061-5822C62589E3}" type="parTrans" cxnId="{47414B6D-FADB-48CA-AEE5-2690DA37C828}">
      <dgm:prSet/>
      <dgm:spPr/>
      <dgm:t>
        <a:bodyPr/>
        <a:lstStyle/>
        <a:p>
          <a:endParaRPr lang="fr-MA"/>
        </a:p>
      </dgm:t>
    </dgm:pt>
    <dgm:pt modelId="{B24DE17E-6621-4F37-AEB2-00D7156624B2}" type="sibTrans" cxnId="{47414B6D-FADB-48CA-AEE5-2690DA37C828}">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E61C626B-54D7-4147-9DA7-0D9B47A4BB6C}" type="pres">
      <dgm:prSet presAssocID="{2B9E2754-6332-4B51-8BFA-F373D24C9157}" presName="boxAndChildren" presStyleCnt="0"/>
      <dgm:spPr/>
    </dgm:pt>
    <dgm:pt modelId="{7AA3F318-3781-4067-8DCC-E27822857861}" type="pres">
      <dgm:prSet presAssocID="{2B9E2754-6332-4B51-8BFA-F373D24C9157}" presName="parentTextBox" presStyleLbl="node1" presStyleIdx="0" presStyleCnt="3"/>
      <dgm:spPr/>
    </dgm:pt>
    <dgm:pt modelId="{99235BC9-24FC-4477-8F72-9963F47CF565}" type="pres">
      <dgm:prSet presAssocID="{739133AF-F6FE-4D7C-8B3F-BDF87DFBB2E1}" presName="sp" presStyleCnt="0"/>
      <dgm:spPr/>
    </dgm:pt>
    <dgm:pt modelId="{D718619C-5CA6-4B48-BF62-C4D3A8A6B059}" type="pres">
      <dgm:prSet presAssocID="{5AAA4EE3-46C4-40D8-A983-A483E24F5AA5}" presName="arrowAndChildren" presStyleCnt="0"/>
      <dgm:spPr/>
    </dgm:pt>
    <dgm:pt modelId="{283D97FC-E304-46AF-ADB6-D289FD3C7DF3}" type="pres">
      <dgm:prSet presAssocID="{5AAA4EE3-46C4-40D8-A983-A483E24F5AA5}"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B2DE0A3A-4490-4FAD-ADAA-AF40F36D55EE}" srcId="{A4CB0CD6-92A6-4B85-AEC3-F0D49C808452}" destId="{5AAA4EE3-46C4-40D8-A983-A483E24F5AA5}" srcOrd="1" destOrd="0" parTransId="{77D6118A-DC72-4608-9326-96823814B752}" sibTransId="{739133AF-F6FE-4D7C-8B3F-BDF87DFBB2E1}"/>
    <dgm:cxn modelId="{B1F1374A-E53B-4817-8EF5-4D1085C672A5}" type="presOf" srcId="{5AAA4EE3-46C4-40D8-A983-A483E24F5AA5}" destId="{283D97FC-E304-46AF-ADB6-D289FD3C7DF3}" srcOrd="0" destOrd="0" presId="urn:microsoft.com/office/officeart/2005/8/layout/process4"/>
    <dgm:cxn modelId="{47414B6D-FADB-48CA-AEE5-2690DA37C828}" srcId="{A4CB0CD6-92A6-4B85-AEC3-F0D49C808452}" destId="{2B9E2754-6332-4B51-8BFA-F373D24C9157}" srcOrd="2" destOrd="0" parTransId="{F3FB5EB1-D81D-47AB-8061-5822C62589E3}" sibTransId="{B24DE17E-6621-4F37-AEB2-00D7156624B2}"/>
    <dgm:cxn modelId="{6AF7744D-9483-40D5-B2FC-1870788E385B}" type="presOf" srcId="{2B9E2754-6332-4B51-8BFA-F373D24C9157}" destId="{7AA3F318-3781-4067-8DCC-E27822857861}" srcOrd="0" destOrd="0" presId="urn:microsoft.com/office/officeart/2005/8/layout/process4"/>
    <dgm:cxn modelId="{10276B72-2F02-4280-AE06-9BA66A010698}" type="presOf" srcId="{8BE6459D-6509-4429-A72A-5571CA6C8BC0}" destId="{C6D4BAE3-DA2E-4FFA-801B-41F84F5DE833}"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3F9FF89C-12C8-42BF-8943-B587A16CD62D}" type="presParOf" srcId="{44F78CC8-17E8-48EF-BFCE-281D40DF16C2}" destId="{E61C626B-54D7-4147-9DA7-0D9B47A4BB6C}" srcOrd="0" destOrd="0" presId="urn:microsoft.com/office/officeart/2005/8/layout/process4"/>
    <dgm:cxn modelId="{E3D31AD1-EC93-4C82-B825-97AE0854B1CF}" type="presParOf" srcId="{E61C626B-54D7-4147-9DA7-0D9B47A4BB6C}" destId="{7AA3F318-3781-4067-8DCC-E27822857861}" srcOrd="0" destOrd="0" presId="urn:microsoft.com/office/officeart/2005/8/layout/process4"/>
    <dgm:cxn modelId="{A6584DF7-457F-4CA5-9D9F-C061DF63F5A4}" type="presParOf" srcId="{44F78CC8-17E8-48EF-BFCE-281D40DF16C2}" destId="{99235BC9-24FC-4477-8F72-9963F47CF565}" srcOrd="1" destOrd="0" presId="urn:microsoft.com/office/officeart/2005/8/layout/process4"/>
    <dgm:cxn modelId="{D61E0C49-A748-4EFE-BF45-E30BA79F221C}" type="presParOf" srcId="{44F78CC8-17E8-48EF-BFCE-281D40DF16C2}" destId="{D718619C-5CA6-4B48-BF62-C4D3A8A6B059}" srcOrd="2" destOrd="0" presId="urn:microsoft.com/office/officeart/2005/8/layout/process4"/>
    <dgm:cxn modelId="{024EB8CD-920A-44D2-858C-1806F4052E24}" type="presParOf" srcId="{D718619C-5CA6-4B48-BF62-C4D3A8A6B059}" destId="{283D97FC-E304-46AF-ADB6-D289FD3C7DF3}"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971B7-823C-44D3-A989-A9744F63DF9E}">
      <dsp:nvSpPr>
        <dsp:cNvPr id="0" name=""/>
        <dsp:cNvSpPr/>
      </dsp:nvSpPr>
      <dsp:spPr>
        <a:xfrm>
          <a:off x="2317"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rPr>
            <a:t>First Day</a:t>
          </a:r>
        </a:p>
      </dsp:txBody>
      <dsp:txXfrm>
        <a:off x="2317" y="0"/>
        <a:ext cx="2274382" cy="1079658"/>
      </dsp:txXfrm>
    </dsp:sp>
    <dsp:sp modelId="{14DC07FE-79CC-4E87-ACC9-7131B4D254BF}">
      <dsp:nvSpPr>
        <dsp:cNvPr id="0" name=""/>
        <dsp:cNvSpPr/>
      </dsp:nvSpPr>
      <dsp:spPr>
        <a:xfrm>
          <a:off x="229756" y="1079746"/>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Introduction &amp; Versions</a:t>
          </a:r>
          <a:endParaRPr lang="en-US" sz="1400" b="0" kern="1200" noProof="0" dirty="0">
            <a:latin typeface="Roboto" panose="02000000000000000000"/>
          </a:endParaRPr>
        </a:p>
      </dsp:txBody>
      <dsp:txXfrm>
        <a:off x="245112" y="1095102"/>
        <a:ext cx="1788793" cy="493565"/>
      </dsp:txXfrm>
    </dsp:sp>
    <dsp:sp modelId="{F9E0943C-8288-469A-BB6F-E1777F60B200}">
      <dsp:nvSpPr>
        <dsp:cNvPr id="0" name=""/>
        <dsp:cNvSpPr/>
      </dsp:nvSpPr>
      <dsp:spPr>
        <a:xfrm>
          <a:off x="229756" y="1684682"/>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Installation</a:t>
          </a:r>
          <a:endParaRPr lang="en-US" sz="1400" b="0" kern="1200" noProof="0" dirty="0">
            <a:latin typeface="Roboto" panose="02000000000000000000"/>
          </a:endParaRPr>
        </a:p>
      </dsp:txBody>
      <dsp:txXfrm>
        <a:off x="245112" y="1700038"/>
        <a:ext cx="1788793" cy="493565"/>
      </dsp:txXfrm>
    </dsp:sp>
    <dsp:sp modelId="{AB11E347-4D8F-42B0-81CE-C5542B244F5C}">
      <dsp:nvSpPr>
        <dsp:cNvPr id="0" name=""/>
        <dsp:cNvSpPr/>
      </dsp:nvSpPr>
      <dsp:spPr>
        <a:xfrm>
          <a:off x="229756" y="2289618"/>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Basics</a:t>
          </a:r>
        </a:p>
      </dsp:txBody>
      <dsp:txXfrm>
        <a:off x="245112" y="2304974"/>
        <a:ext cx="1788793" cy="493565"/>
      </dsp:txXfrm>
    </dsp:sp>
    <dsp:sp modelId="{D31828C4-0CC1-456E-AF06-B8761CCD4559}">
      <dsp:nvSpPr>
        <dsp:cNvPr id="0" name=""/>
        <dsp:cNvSpPr/>
      </dsp:nvSpPr>
      <dsp:spPr>
        <a:xfrm>
          <a:off x="229756" y="2894554"/>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Directives</a:t>
          </a:r>
        </a:p>
      </dsp:txBody>
      <dsp:txXfrm>
        <a:off x="245112" y="2909910"/>
        <a:ext cx="1788793" cy="493565"/>
      </dsp:txXfrm>
    </dsp:sp>
    <dsp:sp modelId="{421EA801-E125-4199-9BD9-8A34B384C0D0}">
      <dsp:nvSpPr>
        <dsp:cNvPr id="0" name=""/>
        <dsp:cNvSpPr/>
      </dsp:nvSpPr>
      <dsp:spPr>
        <a:xfrm>
          <a:off x="2447278"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Second Day</a:t>
          </a:r>
        </a:p>
      </dsp:txBody>
      <dsp:txXfrm>
        <a:off x="2447278" y="0"/>
        <a:ext cx="2274382" cy="1079658"/>
      </dsp:txXfrm>
    </dsp:sp>
    <dsp:sp modelId="{96BA37F4-AD1D-4C73-A587-8B3A0553412B}">
      <dsp:nvSpPr>
        <dsp:cNvPr id="0" name=""/>
        <dsp:cNvSpPr/>
      </dsp:nvSpPr>
      <dsp:spPr>
        <a:xfrm>
          <a:off x="2674716"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Databinding</a:t>
          </a:r>
        </a:p>
      </dsp:txBody>
      <dsp:txXfrm>
        <a:off x="2695424" y="1100674"/>
        <a:ext cx="1778089" cy="665616"/>
      </dsp:txXfrm>
    </dsp:sp>
    <dsp:sp modelId="{DAD5B875-7401-4346-A7A8-AA2B3299684B}">
      <dsp:nvSpPr>
        <dsp:cNvPr id="0" name=""/>
        <dsp:cNvSpPr/>
      </dsp:nvSpPr>
      <dsp:spPr>
        <a:xfrm>
          <a:off x="2674716"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fr-FR" sz="1400" b="0" i="0" kern="1200" dirty="0">
              <a:latin typeface="Roboto" panose="02000000000000000000"/>
            </a:rPr>
            <a:t>Pipes</a:t>
          </a:r>
          <a:endParaRPr lang="en-US" sz="1400" b="0" kern="1200" noProof="0" dirty="0">
            <a:latin typeface="Roboto" panose="02000000000000000000"/>
            <a:ea typeface="Roboto" panose="02000000000000000000" pitchFamily="2" charset="0"/>
          </a:endParaRPr>
        </a:p>
      </dsp:txBody>
      <dsp:txXfrm>
        <a:off x="2695424" y="1916481"/>
        <a:ext cx="1778089" cy="665616"/>
      </dsp:txXfrm>
    </dsp:sp>
    <dsp:sp modelId="{2F1E2830-6E44-4722-A9D1-49E3DC0ACAD0}">
      <dsp:nvSpPr>
        <dsp:cNvPr id="0" name=""/>
        <dsp:cNvSpPr/>
      </dsp:nvSpPr>
      <dsp:spPr>
        <a:xfrm>
          <a:off x="2674716"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Font typeface="Wingdings" panose="05000000000000000000" pitchFamily="2" charset="2"/>
            <a:buNone/>
          </a:pPr>
          <a:r>
            <a:rPr lang="en-US" sz="1500" b="0" i="0" kern="1200" noProof="0" dirty="0">
              <a:latin typeface="Roboto" panose="02000000000000000000"/>
            </a:rPr>
            <a:t>Services &amp; Dependency Injection</a:t>
          </a:r>
          <a:endParaRPr lang="en-US" sz="1500" b="0" kern="1200" noProof="0" dirty="0">
            <a:latin typeface="Roboto" panose="02000000000000000000"/>
            <a:ea typeface="Roboto" panose="02000000000000000000" pitchFamily="2" charset="0"/>
          </a:endParaRPr>
        </a:p>
      </dsp:txBody>
      <dsp:txXfrm>
        <a:off x="2695424" y="2732287"/>
        <a:ext cx="1778089" cy="665616"/>
      </dsp:txXfrm>
    </dsp:sp>
    <dsp:sp modelId="{75AABBA2-A351-4C2F-833B-3CDD562380C4}">
      <dsp:nvSpPr>
        <dsp:cNvPr id="0" name=""/>
        <dsp:cNvSpPr/>
      </dsp:nvSpPr>
      <dsp:spPr>
        <a:xfrm>
          <a:off x="4892239"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Third Day</a:t>
          </a:r>
        </a:p>
      </dsp:txBody>
      <dsp:txXfrm>
        <a:off x="4892239" y="0"/>
        <a:ext cx="2274382" cy="1079658"/>
      </dsp:txXfrm>
    </dsp:sp>
    <dsp:sp modelId="{67B2F04B-A850-4906-A82B-BE39C9CE36C2}">
      <dsp:nvSpPr>
        <dsp:cNvPr id="0" name=""/>
        <dsp:cNvSpPr/>
      </dsp:nvSpPr>
      <dsp:spPr>
        <a:xfrm>
          <a:off x="5119677"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Routing</a:t>
          </a:r>
        </a:p>
      </dsp:txBody>
      <dsp:txXfrm>
        <a:off x="5140385" y="1100674"/>
        <a:ext cx="1778089" cy="665616"/>
      </dsp:txXfrm>
    </dsp:sp>
    <dsp:sp modelId="{73E15A0C-72D3-4A72-93AE-6BE873C27E02}">
      <dsp:nvSpPr>
        <dsp:cNvPr id="0" name=""/>
        <dsp:cNvSpPr/>
      </dsp:nvSpPr>
      <dsp:spPr>
        <a:xfrm>
          <a:off x="5119677"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Observables</a:t>
          </a:r>
          <a:endParaRPr lang="en-US" sz="1400" b="0" kern="1200" noProof="0" dirty="0">
            <a:latin typeface="Roboto" panose="02000000000000000000"/>
            <a:ea typeface="Roboto" panose="02000000000000000000" pitchFamily="2" charset="0"/>
          </a:endParaRPr>
        </a:p>
      </dsp:txBody>
      <dsp:txXfrm>
        <a:off x="5140385" y="1916481"/>
        <a:ext cx="1778089" cy="665616"/>
      </dsp:txXfrm>
    </dsp:sp>
    <dsp:sp modelId="{D2819CF7-93FE-4985-8EE3-200AAF90D185}">
      <dsp:nvSpPr>
        <dsp:cNvPr id="0" name=""/>
        <dsp:cNvSpPr/>
      </dsp:nvSpPr>
      <dsp:spPr>
        <a:xfrm>
          <a:off x="5119677"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ea typeface="Roboto" panose="02000000000000000000" pitchFamily="2" charset="0"/>
            </a:rPr>
            <a:t>Forms: Template driven</a:t>
          </a:r>
        </a:p>
      </dsp:txBody>
      <dsp:txXfrm>
        <a:off x="5140385" y="2732287"/>
        <a:ext cx="1778089" cy="665616"/>
      </dsp:txXfrm>
    </dsp:sp>
    <dsp:sp modelId="{DDA72147-F431-4373-8243-3AD32A098366}">
      <dsp:nvSpPr>
        <dsp:cNvPr id="0" name=""/>
        <dsp:cNvSpPr/>
      </dsp:nvSpPr>
      <dsp:spPr>
        <a:xfrm>
          <a:off x="7337200"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Fourth Day</a:t>
          </a:r>
        </a:p>
      </dsp:txBody>
      <dsp:txXfrm>
        <a:off x="7337200" y="0"/>
        <a:ext cx="2274382" cy="1079658"/>
      </dsp:txXfrm>
    </dsp:sp>
    <dsp:sp modelId="{8E15D6E2-7637-4A46-A6BE-CF8ED6F9F1EB}">
      <dsp:nvSpPr>
        <dsp:cNvPr id="0" name=""/>
        <dsp:cNvSpPr/>
      </dsp:nvSpPr>
      <dsp:spPr>
        <a:xfrm>
          <a:off x="7564638"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Forms: </a:t>
          </a:r>
          <a:r>
            <a:rPr lang="fr-FR" sz="1400" b="0" i="0" kern="1200" dirty="0" err="1">
              <a:latin typeface="Roboto" panose="02000000000000000000"/>
            </a:rPr>
            <a:t>Reactive</a:t>
          </a:r>
          <a:endParaRPr lang="en-US" sz="1400" b="0" kern="1200" noProof="0" dirty="0">
            <a:latin typeface="Roboto" panose="02000000000000000000"/>
            <a:ea typeface="Roboto" panose="02000000000000000000" pitchFamily="2" charset="0"/>
          </a:endParaRPr>
        </a:p>
      </dsp:txBody>
      <dsp:txXfrm>
        <a:off x="7585346" y="1100674"/>
        <a:ext cx="1778089" cy="665616"/>
      </dsp:txXfrm>
    </dsp:sp>
    <dsp:sp modelId="{E93B9928-3DA7-4206-B84A-D29681058996}">
      <dsp:nvSpPr>
        <dsp:cNvPr id="0" name=""/>
        <dsp:cNvSpPr/>
      </dsp:nvSpPr>
      <dsp:spPr>
        <a:xfrm>
          <a:off x="7564638"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i="0" kern="1200" noProof="0" dirty="0">
              <a:latin typeface="Roboto" panose="02000000000000000000"/>
            </a:rPr>
            <a:t>Making Http Requests</a:t>
          </a:r>
          <a:endParaRPr lang="en-US" sz="1400" b="0" kern="1200" noProof="0" dirty="0">
            <a:latin typeface="Roboto" panose="02000000000000000000"/>
            <a:ea typeface="Roboto" panose="02000000000000000000" pitchFamily="2" charset="0"/>
          </a:endParaRPr>
        </a:p>
      </dsp:txBody>
      <dsp:txXfrm>
        <a:off x="7585346" y="1916481"/>
        <a:ext cx="1778089" cy="665616"/>
      </dsp:txXfrm>
    </dsp:sp>
    <dsp:sp modelId="{846C4743-4382-4323-9311-6DADBDB097E7}">
      <dsp:nvSpPr>
        <dsp:cNvPr id="0" name=""/>
        <dsp:cNvSpPr/>
      </dsp:nvSpPr>
      <dsp:spPr>
        <a:xfrm>
          <a:off x="7564638"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a:t>Authentication</a:t>
          </a:r>
          <a:endParaRPr lang="en-US" sz="1400" b="0" kern="1200" noProof="0" dirty="0">
            <a:latin typeface="Roboto" panose="02000000000000000000"/>
            <a:ea typeface="Roboto" panose="02000000000000000000" pitchFamily="2" charset="0"/>
          </a:endParaRPr>
        </a:p>
      </dsp:txBody>
      <dsp:txXfrm>
        <a:off x="7585346" y="2732287"/>
        <a:ext cx="1778089" cy="665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C36CE-F7FF-4533-8FEC-034BDFE6B139}">
      <dsp:nvSpPr>
        <dsp:cNvPr id="0" name=""/>
        <dsp:cNvSpPr/>
      </dsp:nvSpPr>
      <dsp:spPr>
        <a:xfrm>
          <a:off x="0" y="2951847"/>
          <a:ext cx="9613900" cy="645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Directives</a:t>
          </a:r>
        </a:p>
      </dsp:txBody>
      <dsp:txXfrm>
        <a:off x="0" y="2951847"/>
        <a:ext cx="9613900" cy="645792"/>
      </dsp:txXfrm>
    </dsp:sp>
    <dsp:sp modelId="{459A29DE-FF59-4DB7-B2B8-E89BD63C909C}">
      <dsp:nvSpPr>
        <dsp:cNvPr id="0" name=""/>
        <dsp:cNvSpPr/>
      </dsp:nvSpPr>
      <dsp:spPr>
        <a:xfrm rot="10800000">
          <a:off x="0" y="1968306"/>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Basics</a:t>
          </a:r>
        </a:p>
      </dsp:txBody>
      <dsp:txXfrm rot="10800000">
        <a:off x="0" y="1968306"/>
        <a:ext cx="9613900" cy="645370"/>
      </dsp:txXfrm>
    </dsp:sp>
    <dsp:sp modelId="{954D7888-DA5E-4393-8CD2-0F5B6B65D3F6}">
      <dsp:nvSpPr>
        <dsp:cNvPr id="0" name=""/>
        <dsp:cNvSpPr/>
      </dsp:nvSpPr>
      <dsp:spPr>
        <a:xfrm rot="10800000">
          <a:off x="0" y="984764"/>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ea typeface="Roboto" panose="02000000000000000000" pitchFamily="2" charset="0"/>
            </a:rPr>
            <a:t>Installation</a:t>
          </a:r>
          <a:endParaRPr lang="en-US" sz="2300" b="0" kern="1200" noProof="0" dirty="0">
            <a:latin typeface="Roboto" panose="02000000000000000000"/>
          </a:endParaRPr>
        </a:p>
      </dsp:txBody>
      <dsp:txXfrm rot="10800000">
        <a:off x="0" y="984764"/>
        <a:ext cx="9613900" cy="645370"/>
      </dsp:txXfrm>
    </dsp:sp>
    <dsp:sp modelId="{C6D4BAE3-DA2E-4FFA-801B-41F84F5DE833}">
      <dsp:nvSpPr>
        <dsp:cNvPr id="0" name=""/>
        <dsp:cNvSpPr/>
      </dsp:nvSpPr>
      <dsp:spPr>
        <a:xfrm rot="10800000">
          <a:off x="0" y="1223"/>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Font typeface="Wingdings" panose="05000000000000000000" pitchFamily="2" charset="2"/>
            <a:buNone/>
          </a:pPr>
          <a:r>
            <a:rPr lang="en-US" sz="2300" b="0" kern="1200" noProof="0" dirty="0">
              <a:latin typeface="Roboto" panose="02000000000000000000"/>
              <a:ea typeface="Roboto" panose="02000000000000000000" pitchFamily="2" charset="0"/>
            </a:rPr>
            <a:t>Introduction &amp; Versions</a:t>
          </a:r>
          <a:endParaRPr lang="fr-FR" sz="2300" kern="1200" dirty="0"/>
        </a:p>
      </dsp:txBody>
      <dsp:txXfrm rot="10800000">
        <a:off x="0" y="1223"/>
        <a:ext cx="9613900" cy="645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6AC2F-D393-48F1-805A-3F7B2DB324A4}">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i="0" kern="1200" noProof="0" dirty="0">
              <a:latin typeface="Roboto" panose="02000000000000000000"/>
            </a:rPr>
            <a:t>Services &amp; Dependency Injection</a:t>
          </a:r>
          <a:endParaRPr lang="en-US" sz="3200" b="0" kern="1200" noProof="0" dirty="0">
            <a:latin typeface="Roboto" panose="02000000000000000000"/>
          </a:endParaRPr>
        </a:p>
      </dsp:txBody>
      <dsp:txXfrm>
        <a:off x="0" y="2709054"/>
        <a:ext cx="9613900" cy="889172"/>
      </dsp:txXfrm>
    </dsp:sp>
    <dsp:sp modelId="{6EBE2690-B927-4B5E-BD2F-9616ABE3092F}">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kern="1200" noProof="0" dirty="0">
              <a:latin typeface="Roboto" panose="02000000000000000000"/>
              <a:ea typeface="Roboto" panose="02000000000000000000" pitchFamily="2" charset="0"/>
            </a:rPr>
            <a:t>Pipes</a:t>
          </a:r>
          <a:endParaRPr lang="en-US" sz="3200" b="0" kern="1200" noProof="0" dirty="0">
            <a:latin typeface="Roboto" panose="02000000000000000000"/>
          </a:endParaRPr>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noProof="0" dirty="0"/>
            <a:t>Components &amp; Databinding</a:t>
          </a:r>
        </a:p>
      </dsp:txBody>
      <dsp:txXfrm rot="10800000">
        <a:off x="0" y="636"/>
        <a:ext cx="9613900" cy="8885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4C1EB-85C1-40D8-BBAE-70E10265781B}">
      <dsp:nvSpPr>
        <dsp:cNvPr id="0" name=""/>
        <dsp:cNvSpPr/>
      </dsp:nvSpPr>
      <dsp:spPr>
        <a:xfrm>
          <a:off x="1173"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AppModule</a:t>
          </a:r>
          <a:endParaRPr lang="en-US" sz="3100" kern="1200" noProof="0" dirty="0"/>
        </a:p>
      </dsp:txBody>
      <dsp:txXfrm>
        <a:off x="1173" y="0"/>
        <a:ext cx="3051286" cy="1079658"/>
      </dsp:txXfrm>
    </dsp:sp>
    <dsp:sp modelId="{E648E538-B5EC-406A-8D0B-B97E7E4CE5C8}">
      <dsp:nvSpPr>
        <dsp:cNvPr id="0" name=""/>
        <dsp:cNvSpPr/>
      </dsp:nvSpPr>
      <dsp:spPr>
        <a:xfrm>
          <a:off x="306302"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a:t>
          </a:r>
          <a:r>
            <a:rPr lang="en-US" sz="2200" b="1" kern="1200" noProof="0" dirty="0"/>
            <a:t>Application-wide</a:t>
          </a:r>
        </a:p>
      </dsp:txBody>
      <dsp:txXfrm>
        <a:off x="374817" y="1148173"/>
        <a:ext cx="2303999" cy="2202230"/>
      </dsp:txXfrm>
    </dsp:sp>
    <dsp:sp modelId="{F2288062-53BD-49FD-B7EB-5AC47A1745B7}">
      <dsp:nvSpPr>
        <dsp:cNvPr id="0" name=""/>
        <dsp:cNvSpPr/>
      </dsp:nvSpPr>
      <dsp:spPr>
        <a:xfrm>
          <a:off x="3281306"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AppComponent</a:t>
          </a:r>
          <a:endParaRPr lang="en-US" sz="3100" kern="1200" noProof="0" dirty="0"/>
        </a:p>
      </dsp:txBody>
      <dsp:txXfrm>
        <a:off x="3281306" y="0"/>
        <a:ext cx="3051286" cy="1079658"/>
      </dsp:txXfrm>
    </dsp:sp>
    <dsp:sp modelId="{F64A8EE2-81D1-4783-B059-141D905CC5FA}">
      <dsp:nvSpPr>
        <dsp:cNvPr id="0" name=""/>
        <dsp:cNvSpPr/>
      </dsp:nvSpPr>
      <dsp:spPr>
        <a:xfrm>
          <a:off x="3586435"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all </a:t>
          </a:r>
          <a:r>
            <a:rPr lang="en-US" sz="2200" b="1" kern="1200" noProof="0" dirty="0"/>
            <a:t>Components</a:t>
          </a:r>
          <a:r>
            <a:rPr lang="en-US" sz="2200" kern="1200" noProof="0" dirty="0"/>
            <a:t>(but Not for other services)</a:t>
          </a:r>
        </a:p>
      </dsp:txBody>
      <dsp:txXfrm>
        <a:off x="3654950" y="1148173"/>
        <a:ext cx="2303999" cy="2202230"/>
      </dsp:txXfrm>
    </dsp:sp>
    <dsp:sp modelId="{50E60E61-6109-4096-B88A-1D67EE5E757F}">
      <dsp:nvSpPr>
        <dsp:cNvPr id="0" name=""/>
        <dsp:cNvSpPr/>
      </dsp:nvSpPr>
      <dsp:spPr>
        <a:xfrm>
          <a:off x="6561439"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a:t>Any Other Component</a:t>
          </a:r>
        </a:p>
      </dsp:txBody>
      <dsp:txXfrm>
        <a:off x="6561439" y="0"/>
        <a:ext cx="3051286" cy="1079658"/>
      </dsp:txXfrm>
    </dsp:sp>
    <dsp:sp modelId="{69D9F0F6-0CF8-4FCF-B678-B87E69B378E4}">
      <dsp:nvSpPr>
        <dsp:cNvPr id="0" name=""/>
        <dsp:cNvSpPr/>
      </dsp:nvSpPr>
      <dsp:spPr>
        <a:xfrm>
          <a:off x="6866568"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t>
          </a:r>
          <a:r>
            <a:rPr lang="en-US" sz="2200" b="1" kern="1200" noProof="0" dirty="0"/>
            <a:t>the Component and all its child components </a:t>
          </a:r>
        </a:p>
      </dsp:txBody>
      <dsp:txXfrm>
        <a:off x="6935083" y="1148173"/>
        <a:ext cx="2303999" cy="2202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B47A5-B01D-4C2D-B710-EC1B6795B0E0}">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Forms: Template driven</a:t>
          </a:r>
        </a:p>
      </dsp:txBody>
      <dsp:txXfrm>
        <a:off x="0" y="2709054"/>
        <a:ext cx="9613900" cy="889172"/>
      </dsp:txXfrm>
    </dsp:sp>
    <dsp:sp modelId="{FA02DA71-D8D0-41DB-9260-EBCEF04407CA}">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Observables</a:t>
          </a:r>
          <a:endParaRPr lang="en-US" sz="3200" b="0" kern="1200" noProof="0" dirty="0">
            <a:latin typeface="Roboto" panose="02000000000000000000"/>
            <a:ea typeface="Roboto" panose="02000000000000000000" pitchFamily="2" charset="0"/>
          </a:endParaRPr>
        </a:p>
      </dsp:txBody>
      <dsp:txXfrm rot="10800000">
        <a:off x="0" y="1354845"/>
        <a:ext cx="9613900" cy="888590"/>
      </dsp:txXfrm>
    </dsp:sp>
    <dsp:sp modelId="{745088AB-1EE4-4200-8517-FDEE1DBB434E}">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Routing</a:t>
          </a:r>
        </a:p>
      </dsp:txBody>
      <dsp:txXfrm rot="10800000">
        <a:off x="0" y="636"/>
        <a:ext cx="9613900" cy="888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3F318-3781-4067-8DCC-E27822857861}">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a:latin typeface="Roboto" panose="02000000000000000000"/>
              <a:ea typeface="Roboto" panose="02000000000000000000" pitchFamily="2" charset="0"/>
            </a:rPr>
            <a:t>Authentication</a:t>
          </a:r>
          <a:endParaRPr lang="fr-MA" sz="3200" kern="1200" dirty="0"/>
        </a:p>
      </dsp:txBody>
      <dsp:txXfrm>
        <a:off x="0" y="2709054"/>
        <a:ext cx="9613900" cy="889172"/>
      </dsp:txXfrm>
    </dsp:sp>
    <dsp:sp modelId="{283D97FC-E304-46AF-ADB6-D289FD3C7DF3}">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i="0" kern="1200" noProof="0" dirty="0">
              <a:latin typeface="Roboto" panose="02000000000000000000"/>
            </a:rPr>
            <a:t>Making Http Requests</a:t>
          </a:r>
          <a:endParaRPr lang="fr-MA" sz="3200" kern="1200" dirty="0"/>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Forms: </a:t>
          </a:r>
          <a:r>
            <a:rPr lang="fr-FR" sz="3200" b="0" i="0" kern="1200" dirty="0" err="1">
              <a:latin typeface="Roboto" panose="02000000000000000000"/>
            </a:rPr>
            <a:t>Reactive</a:t>
          </a:r>
          <a:endParaRPr lang="fr-FR" sz="3200" kern="1200" dirty="0"/>
        </a:p>
      </dsp:txBody>
      <dsp:txXfrm rot="10800000">
        <a:off x="0" y="636"/>
        <a:ext cx="9613900" cy="88859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BF457-B79E-4A2F-BE79-CE3A9F54C7FF}" type="datetimeFigureOut">
              <a:rPr lang="fr-MA" smtClean="0"/>
              <a:t>05/05/2020</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67ABF-9E23-4B4C-9C05-290AE1211AC8}" type="slidenum">
              <a:rPr lang="fr-MA" smtClean="0"/>
              <a:t>‹N°›</a:t>
            </a:fld>
            <a:endParaRPr lang="fr-MA"/>
          </a:p>
        </p:txBody>
      </p:sp>
    </p:spTree>
    <p:extLst>
      <p:ext uri="{BB962C8B-B14F-4D97-AF65-F5344CB8AC3E}">
        <p14:creationId xmlns:p14="http://schemas.microsoft.com/office/powerpoint/2010/main" val="37970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ngular.io/guide/template-syntax#binding-types-and-target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guide/glossary#componen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ngular.io/guide/displaying-data" TargetMode="External"/><Relationship Id="rId5" Type="http://schemas.openxmlformats.org/officeDocument/2006/relationships/hyperlink" Target="https://angular.io/guide/glossary#view" TargetMode="External"/><Relationship Id="rId4" Type="http://schemas.openxmlformats.org/officeDocument/2006/relationships/hyperlink" Target="https://angular.io/guide/glossary#templat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ngular.io/guide/glossary#data-bind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a:t>
            </a:fld>
            <a:endParaRPr lang="fr-MA"/>
          </a:p>
        </p:txBody>
      </p:sp>
    </p:spTree>
    <p:extLst>
      <p:ext uri="{BB962C8B-B14F-4D97-AF65-F5344CB8AC3E}">
        <p14:creationId xmlns:p14="http://schemas.microsoft.com/office/powerpoint/2010/main" val="1976616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sz="1200" b="0" i="0" kern="1200" dirty="0">
                <a:solidFill>
                  <a:schemeClr val="tx1"/>
                </a:solidFill>
                <a:effectLst/>
                <a:latin typeface="+mn-lt"/>
                <a:ea typeface="+mn-ea"/>
                <a:cs typeface="+mn-cs"/>
              </a:rPr>
              <a:t>Binding types and </a:t>
            </a:r>
            <a:r>
              <a:rPr lang="fr-MA" sz="1200" b="0" i="0" kern="1200" dirty="0" err="1">
                <a:solidFill>
                  <a:schemeClr val="tx1"/>
                </a:solidFill>
                <a:effectLst/>
                <a:latin typeface="+mn-lt"/>
                <a:ea typeface="+mn-ea"/>
                <a:cs typeface="+mn-cs"/>
              </a:rPr>
              <a:t>targets</a:t>
            </a:r>
            <a:r>
              <a:rPr lang="fr-MA" sz="1200" b="0" i="0" kern="1200" dirty="0">
                <a:solidFill>
                  <a:schemeClr val="tx1"/>
                </a:solidFill>
                <a:effectLst/>
                <a:latin typeface="+mn-lt"/>
                <a:ea typeface="+mn-ea"/>
                <a:cs typeface="+mn-cs"/>
              </a:rPr>
              <a:t>: </a:t>
            </a:r>
          </a:p>
          <a:p>
            <a:r>
              <a:rPr lang="fr-MA" dirty="0">
                <a:hlinkClick r:id="rId3"/>
              </a:rPr>
              <a:t>https://angular.io/guide/template-syntax#binding-types-and-targets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32</a:t>
            </a:fld>
            <a:endParaRPr lang="fr-MA"/>
          </a:p>
        </p:txBody>
      </p:sp>
    </p:spTree>
    <p:extLst>
      <p:ext uri="{BB962C8B-B14F-4D97-AF65-F5344CB8AC3E}">
        <p14:creationId xmlns:p14="http://schemas.microsoft.com/office/powerpoint/2010/main" val="311463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An observable basically can be thought of as a data source.</a:t>
            </a:r>
          </a:p>
          <a:p>
            <a:r>
              <a:rPr lang="en-US" dirty="0"/>
              <a:t>On the timeline(or stream), we can have multiple events emitted by the observable or data packages,</a:t>
            </a:r>
          </a:p>
          <a:p>
            <a:r>
              <a:rPr lang="en-US" dirty="0"/>
              <a:t>So the observable could emit data because you trigger it to do so,</a:t>
            </a:r>
          </a:p>
          <a:p>
            <a:r>
              <a:rPr lang="en-US" dirty="0"/>
              <a:t>it could be connected to a button and therefore whenever the button is clicked, an event in a data package</a:t>
            </a:r>
          </a:p>
          <a:p>
            <a:r>
              <a:rPr lang="en-US" dirty="0"/>
              <a:t>is emitted automatically or as the Angular HTTP service does it,</a:t>
            </a:r>
          </a:p>
          <a:p>
            <a:r>
              <a:rPr lang="en-US" dirty="0"/>
              <a:t>it's connected to a HTTP request.</a:t>
            </a:r>
          </a:p>
          <a:p>
            <a:r>
              <a:rPr lang="en-US" dirty="0"/>
              <a:t>the observer, this actually is your code you could say.</a:t>
            </a:r>
          </a:p>
          <a:p>
            <a:endParaRPr lang="fr-MA" dirty="0"/>
          </a:p>
          <a:p>
            <a:r>
              <a:rPr lang="en-US" dirty="0"/>
              <a:t>you can handle the normal data, you can handle errors or you can handle the completion of the observable</a:t>
            </a:r>
          </a:p>
          <a:p>
            <a:endParaRPr lang="en-US" dirty="0"/>
          </a:p>
          <a:p>
            <a:r>
              <a:rPr lang="en-US" dirty="0"/>
              <a:t>There observables that complete such as http request and other </a:t>
            </a:r>
            <a:r>
              <a:rPr lang="en-US" dirty="0" err="1"/>
              <a:t>dosen’t</a:t>
            </a:r>
            <a:r>
              <a:rPr lang="en-US" dirty="0"/>
              <a:t> such as button</a:t>
            </a:r>
          </a:p>
          <a:p>
            <a:r>
              <a:rPr lang="en-US" dirty="0"/>
              <a:t>Used to handle </a:t>
            </a:r>
            <a:r>
              <a:rPr lang="en-US" dirty="0" err="1"/>
              <a:t>asychnronus</a:t>
            </a:r>
            <a:r>
              <a:rPr lang="en-US" dirty="0"/>
              <a:t> tasks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87</a:t>
            </a:fld>
            <a:endParaRPr lang="fr-MA"/>
          </a:p>
        </p:txBody>
      </p:sp>
    </p:spTree>
    <p:extLst>
      <p:ext uri="{BB962C8B-B14F-4D97-AF65-F5344CB8AC3E}">
        <p14:creationId xmlns:p14="http://schemas.microsoft.com/office/powerpoint/2010/main" val="3714178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 subject is different, a subject also is an object you can subscribe to but it's more active because you can actively call next on it from outside.</a:t>
            </a:r>
          </a:p>
          <a:p>
            <a:endParaRPr lang="en-US" dirty="0"/>
          </a:p>
          <a:p>
            <a:r>
              <a:rPr lang="en-US" dirty="0" err="1"/>
              <a:t>EventEmitter</a:t>
            </a:r>
            <a:r>
              <a:rPr lang="en-US" dirty="0"/>
              <a:t> must be use with output </a:t>
            </a:r>
            <a:r>
              <a:rPr lang="en-US" dirty="0" err="1"/>
              <a:t>otherways</a:t>
            </a:r>
            <a:r>
              <a:rPr lang="en-US" dirty="0"/>
              <a:t> use subject</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92</a:t>
            </a:fld>
            <a:endParaRPr lang="fr-MA"/>
          </a:p>
        </p:txBody>
      </p:sp>
    </p:spTree>
    <p:extLst>
      <p:ext uri="{BB962C8B-B14F-4D97-AF65-F5344CB8AC3E}">
        <p14:creationId xmlns:p14="http://schemas.microsoft.com/office/powerpoint/2010/main" val="350886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93</a:t>
            </a:fld>
            <a:endParaRPr lang="fr-MA"/>
          </a:p>
        </p:txBody>
      </p:sp>
    </p:spTree>
    <p:extLst>
      <p:ext uri="{BB962C8B-B14F-4D97-AF65-F5344CB8AC3E}">
        <p14:creationId xmlns:p14="http://schemas.microsoft.com/office/powerpoint/2010/main" val="393022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Session?: </a:t>
            </a:r>
          </a:p>
          <a:p>
            <a:r>
              <a:rPr lang="fr-MA" dirty="0"/>
              <a:t>- </a:t>
            </a:r>
            <a:r>
              <a:rPr lang="fr-MA" dirty="0" err="1"/>
              <a:t>can’t</a:t>
            </a:r>
            <a:r>
              <a:rPr lang="fr-MA" dirty="0"/>
              <a:t> </a:t>
            </a:r>
            <a:r>
              <a:rPr lang="fr-MA" dirty="0" err="1"/>
              <a:t>be</a:t>
            </a:r>
            <a:r>
              <a:rPr lang="fr-MA" dirty="0"/>
              <a:t> </a:t>
            </a:r>
            <a:r>
              <a:rPr lang="fr-MA" dirty="0" err="1"/>
              <a:t>used</a:t>
            </a:r>
            <a:r>
              <a:rPr lang="fr-MA" dirty="0"/>
              <a:t> </a:t>
            </a:r>
            <a:r>
              <a:rPr lang="fr-MA" dirty="0" err="1"/>
              <a:t>because</a:t>
            </a:r>
            <a:r>
              <a:rPr lang="fr-MA" dirty="0"/>
              <a:t> the server and client are </a:t>
            </a:r>
            <a:r>
              <a:rPr lang="fr-MA" dirty="0" err="1"/>
              <a:t>decoupled</a:t>
            </a:r>
            <a:endParaRPr lang="fr-MA" dirty="0"/>
          </a:p>
          <a:p>
            <a:r>
              <a:rPr lang="fr-MA" dirty="0"/>
              <a:t>- The backends are </a:t>
            </a:r>
            <a:r>
              <a:rPr lang="fr-MA" dirty="0" err="1"/>
              <a:t>stateless</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131</a:t>
            </a:fld>
            <a:endParaRPr lang="fr-MA"/>
          </a:p>
        </p:txBody>
      </p:sp>
    </p:spTree>
    <p:extLst>
      <p:ext uri="{BB962C8B-B14F-4D97-AF65-F5344CB8AC3E}">
        <p14:creationId xmlns:p14="http://schemas.microsoft.com/office/powerpoint/2010/main" val="387162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13</a:t>
            </a:fld>
            <a:endParaRPr lang="fr-MA"/>
          </a:p>
        </p:txBody>
      </p:sp>
    </p:spTree>
    <p:extLst>
      <p:ext uri="{BB962C8B-B14F-4D97-AF65-F5344CB8AC3E}">
        <p14:creationId xmlns:p14="http://schemas.microsoft.com/office/powerpoint/2010/main" val="295268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14</a:t>
            </a:fld>
            <a:endParaRPr lang="fr-MA"/>
          </a:p>
        </p:txBody>
      </p:sp>
    </p:spTree>
    <p:extLst>
      <p:ext uri="{BB962C8B-B14F-4D97-AF65-F5344CB8AC3E}">
        <p14:creationId xmlns:p14="http://schemas.microsoft.com/office/powerpoint/2010/main" val="12146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16</a:t>
            </a:fld>
            <a:endParaRPr lang="fr-MA"/>
          </a:p>
        </p:txBody>
      </p:sp>
    </p:spTree>
    <p:extLst>
      <p:ext uri="{BB962C8B-B14F-4D97-AF65-F5344CB8AC3E}">
        <p14:creationId xmlns:p14="http://schemas.microsoft.com/office/powerpoint/2010/main" val="305721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Immediately</a:t>
            </a:r>
            <a:r>
              <a:rPr lang="fr-MA" dirty="0"/>
              <a:t> </a:t>
            </a:r>
            <a:r>
              <a:rPr lang="fr-MA" dirty="0" err="1"/>
              <a:t>upon</a:t>
            </a:r>
            <a:r>
              <a:rPr lang="fr-MA" dirty="0"/>
              <a:t> </a:t>
            </a:r>
            <a:r>
              <a:rPr lang="fr-MA" dirty="0" err="1"/>
              <a:t>loading</a:t>
            </a:r>
            <a:r>
              <a:rPr lang="fr-MA" dirty="0"/>
              <a:t> the page, the bootstrapper </a:t>
            </a:r>
            <a:r>
              <a:rPr lang="fr-MA" dirty="0" err="1"/>
              <a:t>is</a:t>
            </a:r>
            <a:r>
              <a:rPr lang="fr-MA" dirty="0"/>
              <a:t> </a:t>
            </a:r>
            <a:r>
              <a:rPr lang="fr-MA" dirty="0" err="1"/>
              <a:t>called</a:t>
            </a:r>
            <a:r>
              <a:rPr lang="fr-MA" dirty="0"/>
              <a:t> to </a:t>
            </a:r>
            <a:r>
              <a:rPr lang="fr-MA" dirty="0" err="1"/>
              <a:t>begin</a:t>
            </a:r>
            <a:r>
              <a:rPr lang="fr-MA" dirty="0"/>
              <a:t> Angular </a:t>
            </a:r>
            <a:r>
              <a:rPr lang="fr-MA" dirty="0" err="1"/>
              <a:t>execution</a:t>
            </a:r>
            <a:r>
              <a:rPr lang="fr-MA" dirty="0"/>
              <a:t>.</a:t>
            </a:r>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Now</a:t>
            </a:r>
            <a:r>
              <a:rPr lang="fr-MA" dirty="0"/>
              <a:t> </a:t>
            </a:r>
            <a:r>
              <a:rPr lang="fr-MA" dirty="0" err="1"/>
              <a:t>that</a:t>
            </a:r>
            <a:r>
              <a:rPr lang="fr-MA" dirty="0"/>
              <a:t> Angular has </a:t>
            </a:r>
            <a:r>
              <a:rPr lang="fr-MA" dirty="0" err="1"/>
              <a:t>started</a:t>
            </a:r>
            <a:r>
              <a:rPr lang="fr-MA" dirty="0"/>
              <a:t>, </a:t>
            </a:r>
            <a:r>
              <a:rPr lang="fr-MA" dirty="0" err="1"/>
              <a:t>it</a:t>
            </a:r>
            <a:r>
              <a:rPr lang="fr-MA" dirty="0"/>
              <a:t> </a:t>
            </a:r>
            <a:r>
              <a:rPr lang="fr-MA" dirty="0" err="1"/>
              <a:t>loads</a:t>
            </a:r>
            <a:r>
              <a:rPr lang="fr-MA" dirty="0"/>
              <a:t> </a:t>
            </a:r>
            <a:r>
              <a:rPr lang="fr-MA" dirty="0" err="1"/>
              <a:t>your</a:t>
            </a:r>
            <a:r>
              <a:rPr lang="fr-MA" dirty="0"/>
              <a:t> App module and </a:t>
            </a:r>
            <a:r>
              <a:rPr lang="fr-MA" dirty="0" err="1"/>
              <a:t>reads</a:t>
            </a:r>
            <a:r>
              <a:rPr lang="fr-MA" dirty="0"/>
              <a:t> </a:t>
            </a:r>
            <a:r>
              <a:rPr lang="fr-MA" dirty="0" err="1"/>
              <a:t>through</a:t>
            </a:r>
            <a:r>
              <a:rPr lang="fr-MA" dirty="0"/>
              <a:t> </a:t>
            </a:r>
            <a:r>
              <a:rPr lang="fr-MA" dirty="0" err="1"/>
              <a:t>any</a:t>
            </a:r>
            <a:r>
              <a:rPr lang="fr-MA" dirty="0"/>
              <a:t> </a:t>
            </a:r>
            <a:r>
              <a:rPr lang="fr-MA" dirty="0" err="1"/>
              <a:t>additional</a:t>
            </a:r>
            <a:r>
              <a:rPr lang="fr-MA" dirty="0"/>
              <a:t> </a:t>
            </a:r>
            <a:r>
              <a:rPr lang="fr-MA" dirty="0" err="1"/>
              <a:t>dependencies</a:t>
            </a:r>
            <a:r>
              <a:rPr lang="fr-MA" dirty="0"/>
              <a:t> </a:t>
            </a:r>
            <a:r>
              <a:rPr lang="fr-MA" dirty="0" err="1"/>
              <a:t>that</a:t>
            </a:r>
            <a:r>
              <a:rPr lang="fr-MA" dirty="0"/>
              <a:t> </a:t>
            </a:r>
            <a:r>
              <a:rPr lang="fr-MA" dirty="0" err="1"/>
              <a:t>need</a:t>
            </a:r>
            <a:r>
              <a:rPr lang="fr-MA" dirty="0"/>
              <a:t> to </a:t>
            </a:r>
            <a:r>
              <a:rPr lang="fr-MA" dirty="0" err="1"/>
              <a:t>be</a:t>
            </a:r>
            <a:r>
              <a:rPr lang="fr-MA" dirty="0"/>
              <a:t> </a:t>
            </a:r>
            <a:r>
              <a:rPr lang="fr-MA" dirty="0" err="1"/>
              <a:t>loaded</a:t>
            </a:r>
            <a:r>
              <a:rPr lang="fr-MA" dirty="0"/>
              <a:t> and </a:t>
            </a:r>
            <a:r>
              <a:rPr lang="fr-MA" dirty="0" err="1"/>
              <a:t>bootstrapped</a:t>
            </a:r>
            <a:r>
              <a:rPr lang="fr-MA" dirty="0"/>
              <a:t>. </a:t>
            </a:r>
          </a:p>
          <a:p>
            <a:endParaRPr lang="fr-MA" dirty="0"/>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Then</a:t>
            </a:r>
            <a:r>
              <a:rPr lang="fr-MA" dirty="0"/>
              <a:t> Angular </a:t>
            </a:r>
            <a:r>
              <a:rPr lang="fr-MA" dirty="0" err="1"/>
              <a:t>renders</a:t>
            </a:r>
            <a:r>
              <a:rPr lang="fr-MA" dirty="0"/>
              <a:t> the App component, </a:t>
            </a:r>
            <a:r>
              <a:rPr lang="fr-MA" dirty="0" err="1"/>
              <a:t>which</a:t>
            </a:r>
            <a:r>
              <a:rPr lang="fr-MA" dirty="0"/>
              <a:t> </a:t>
            </a:r>
            <a:r>
              <a:rPr lang="fr-MA" dirty="0" err="1"/>
              <a:t>is</a:t>
            </a:r>
            <a:r>
              <a:rPr lang="fr-MA" dirty="0"/>
              <a:t> the root </a:t>
            </a:r>
            <a:r>
              <a:rPr lang="fr-MA" dirty="0" err="1"/>
              <a:t>element</a:t>
            </a:r>
            <a:r>
              <a:rPr lang="fr-MA" dirty="0"/>
              <a:t> of the application.</a:t>
            </a:r>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26</a:t>
            </a:fld>
            <a:endParaRPr lang="fr-MA"/>
          </a:p>
        </p:txBody>
      </p:sp>
    </p:spTree>
    <p:extLst>
      <p:ext uri="{BB962C8B-B14F-4D97-AF65-F5344CB8AC3E}">
        <p14:creationId xmlns:p14="http://schemas.microsoft.com/office/powerpoint/2010/main" val="234572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Angular </a:t>
            </a:r>
            <a:r>
              <a:rPr lang="en-US" sz="1200" b="0" i="0" u="none" strike="noStrike" kern="1200" dirty="0">
                <a:solidFill>
                  <a:schemeClr val="tx1"/>
                </a:solidFill>
                <a:effectLst/>
                <a:latin typeface="+mn-lt"/>
                <a:ea typeface="+mn-ea"/>
                <a:cs typeface="+mn-cs"/>
                <a:hlinkClick r:id="rId3"/>
              </a:rPr>
              <a:t>components</a:t>
            </a:r>
            <a:r>
              <a:rPr lang="en-US" sz="1200" b="0" i="0" kern="1200" dirty="0">
                <a:solidFill>
                  <a:schemeClr val="tx1"/>
                </a:solidFill>
                <a:effectLst/>
                <a:latin typeface="+mn-lt"/>
                <a:ea typeface="+mn-ea"/>
                <a:cs typeface="+mn-cs"/>
              </a:rPr>
              <a:t> form the data structure of your application. The HTML </a:t>
            </a:r>
            <a:r>
              <a:rPr lang="en-US" sz="1200" b="0" i="0" u="none" strike="noStrike" kern="1200" dirty="0">
                <a:solidFill>
                  <a:schemeClr val="tx1"/>
                </a:solidFill>
                <a:effectLst/>
                <a:latin typeface="+mn-lt"/>
                <a:ea typeface="+mn-ea"/>
                <a:cs typeface="+mn-cs"/>
                <a:hlinkClick r:id="rId4"/>
              </a:rPr>
              <a:t>template</a:t>
            </a:r>
            <a:r>
              <a:rPr lang="en-US" sz="1200" b="0" i="0" kern="1200" dirty="0">
                <a:solidFill>
                  <a:schemeClr val="tx1"/>
                </a:solidFill>
                <a:effectLst/>
                <a:latin typeface="+mn-lt"/>
                <a:ea typeface="+mn-ea"/>
                <a:cs typeface="+mn-cs"/>
              </a:rPr>
              <a:t> associated with a component provides the means to display that data in the context of a web page. Together, a component's class and template form a </a:t>
            </a:r>
            <a:r>
              <a:rPr lang="en-US" sz="1200" b="0" i="0" u="none" strike="noStrike" kern="1200" dirty="0">
                <a:solidFill>
                  <a:schemeClr val="tx1"/>
                </a:solidFill>
                <a:effectLst/>
                <a:latin typeface="+mn-lt"/>
                <a:ea typeface="+mn-ea"/>
                <a:cs typeface="+mn-cs"/>
                <a:hlinkClick r:id="rId5"/>
              </a:rPr>
              <a:t>view</a:t>
            </a:r>
            <a:r>
              <a:rPr lang="en-US" sz="1200" b="0" i="0" kern="1200" dirty="0">
                <a:solidFill>
                  <a:schemeClr val="tx1"/>
                </a:solidFill>
                <a:effectLst/>
                <a:latin typeface="+mn-lt"/>
                <a:ea typeface="+mn-ea"/>
                <a:cs typeface="+mn-cs"/>
              </a:rPr>
              <a:t> of your application data.</a:t>
            </a:r>
          </a:p>
          <a:p>
            <a:r>
              <a:rPr lang="fr-MA" dirty="0">
                <a:hlinkClick r:id="rId6"/>
              </a:rPr>
              <a:t>https://angular.io/guide/displaying-data</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27</a:t>
            </a:fld>
            <a:endParaRPr lang="fr-MA"/>
          </a:p>
        </p:txBody>
      </p:sp>
    </p:spTree>
    <p:extLst>
      <p:ext uri="{BB962C8B-B14F-4D97-AF65-F5344CB8AC3E}">
        <p14:creationId xmlns:p14="http://schemas.microsoft.com/office/powerpoint/2010/main" val="404729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29</a:t>
            </a:fld>
            <a:endParaRPr lang="fr-MA"/>
          </a:p>
        </p:txBody>
      </p:sp>
    </p:spTree>
    <p:extLst>
      <p:ext uri="{BB962C8B-B14F-4D97-AF65-F5344CB8AC3E}">
        <p14:creationId xmlns:p14="http://schemas.microsoft.com/office/powerpoint/2010/main" val="253026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combining data values with their representation on the page is called </a:t>
            </a:r>
            <a:r>
              <a:rPr lang="en-US" sz="1200" b="0" i="0" u="none" strike="noStrike" kern="1200" dirty="0">
                <a:solidFill>
                  <a:schemeClr val="tx1"/>
                </a:solidFill>
                <a:effectLst/>
                <a:latin typeface="+mn-lt"/>
                <a:ea typeface="+mn-ea"/>
                <a:cs typeface="+mn-cs"/>
                <a:hlinkClick r:id="rId3"/>
              </a:rPr>
              <a:t>data binding</a:t>
            </a:r>
            <a:r>
              <a:rPr lang="en-US" sz="1200" b="0" i="0" kern="1200" dirty="0">
                <a:solidFill>
                  <a:schemeClr val="tx1"/>
                </a:solidFill>
                <a:effectLst/>
                <a:latin typeface="+mn-lt"/>
                <a:ea typeface="+mn-ea"/>
                <a:cs typeface="+mn-cs"/>
              </a:rPr>
              <a:t>. You display your data to a user (and collect data from the user) by </a:t>
            </a:r>
            <a:r>
              <a:rPr lang="en-US" sz="1200" b="0" i="1" kern="1200" dirty="0">
                <a:solidFill>
                  <a:schemeClr val="tx1"/>
                </a:solidFill>
                <a:effectLst/>
                <a:latin typeface="+mn-lt"/>
                <a:ea typeface="+mn-ea"/>
                <a:cs typeface="+mn-cs"/>
              </a:rPr>
              <a:t>binding</a:t>
            </a:r>
            <a:r>
              <a:rPr lang="en-US" sz="1200" b="0" i="0" kern="1200" dirty="0">
                <a:solidFill>
                  <a:schemeClr val="tx1"/>
                </a:solidFill>
                <a:effectLst/>
                <a:latin typeface="+mn-lt"/>
                <a:ea typeface="+mn-ea"/>
                <a:cs typeface="+mn-cs"/>
              </a:rPr>
              <a:t> controls in the HTML template to the data properties of the component class.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30</a:t>
            </a:fld>
            <a:endParaRPr lang="fr-MA"/>
          </a:p>
        </p:txBody>
      </p:sp>
    </p:spTree>
    <p:extLst>
      <p:ext uri="{BB962C8B-B14F-4D97-AF65-F5344CB8AC3E}">
        <p14:creationId xmlns:p14="http://schemas.microsoft.com/office/powerpoint/2010/main" val="330452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31</a:t>
            </a:fld>
            <a:endParaRPr lang="fr-MA"/>
          </a:p>
        </p:txBody>
      </p:sp>
    </p:spTree>
    <p:extLst>
      <p:ext uri="{BB962C8B-B14F-4D97-AF65-F5344CB8AC3E}">
        <p14:creationId xmlns:p14="http://schemas.microsoft.com/office/powerpoint/2010/main" val="2073900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46C117F-5CCF-4837-BE5F-2B92066CAFAF}"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4EB90BD-B6CE-46B7-997F-7313B992CCDC}"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DB9D11F-B188-461D-B23F-39381795C052}"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2E6D8D9-55A2-4063-B0F3-121F44549695}"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D4B24536-994D-4021-A283-9F449C0DB509}" type="datetimeFigureOut">
              <a:rPr lang="en-US" dirty="0"/>
              <a:t>5/5/2020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3CBBBB78-C96F-47B7-AB17-D852CA960AC9}" type="datetimeFigureOut">
              <a:rPr lang="en-US" dirty="0"/>
              <a:t>5/5/2020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5/5/2020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dirty="0"/>
              <a:t>5/5/2020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dirty="0"/>
              <a:t>5/5/2020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5/5/2020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youma85/schoolAng"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es6-features.or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omments" Target="../comments/comment1.xml"/><Relationship Id="rId3" Type="http://schemas.openxmlformats.org/officeDocument/2006/relationships/hyperlink" Target="https://nodejs.org/en/download/releases/" TargetMode="External"/><Relationship Id="rId7" Type="http://schemas.openxmlformats.org/officeDocument/2006/relationships/image" Target="../media/image4.png"/><Relationship Id="rId12"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li.angular.io/" TargetMode="External"/><Relationship Id="rId11" Type="http://schemas.openxmlformats.org/officeDocument/2006/relationships/image" Target="../media/image11.png"/><Relationship Id="rId5" Type="http://schemas.openxmlformats.org/officeDocument/2006/relationships/hyperlink" Target="https://code.visualstudio.com/" TargetMode="External"/><Relationship Id="rId10" Type="http://schemas.openxmlformats.org/officeDocument/2006/relationships/image" Target="../media/image10.png"/><Relationship Id="rId4" Type="http://schemas.openxmlformats.org/officeDocument/2006/relationships/hyperlink" Target="https://git-scm.com/downloads"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nodejs.org/en/download/curren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angular.io/cli"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ngular.io/guide/template-syntax#property-binding-vs-interpolation" TargetMode="External"/><Relationship Id="rId5" Type="http://schemas.openxmlformats.org/officeDocument/2006/relationships/image" Target="../media/image1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twitter.com/angular/animation" TargetMode="External"/><Relationship Id="rId4" Type="http://schemas.openxmlformats.org/officeDocument/2006/relationships/hyperlink" Target="http://twitter.com/angular/cor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noProof="0" dirty="0">
                <a:latin typeface="Roboto Black" panose="02000000000000000000" pitchFamily="2" charset="0"/>
                <a:ea typeface="Roboto Black" panose="02000000000000000000" pitchFamily="2" charset="0"/>
              </a:rPr>
              <a:t>Angular</a:t>
            </a:r>
          </a:p>
        </p:txBody>
      </p:sp>
      <p:sp>
        <p:nvSpPr>
          <p:cNvPr id="3" name="Sous-titre 2">
            <a:extLst>
              <a:ext uri="{FF2B5EF4-FFF2-40B4-BE49-F238E27FC236}">
                <a16:creationId xmlns:a16="http://schemas.microsoft.com/office/drawing/2014/main" id="{4FFFCD27-4FAA-45CA-813D-432D72A9D7CB}"/>
              </a:ext>
            </a:extLst>
          </p:cNvPr>
          <p:cNvSpPr>
            <a:spLocks noGrp="1"/>
          </p:cNvSpPr>
          <p:nvPr>
            <p:ph type="subTitle" idx="1"/>
          </p:nvPr>
        </p:nvSpPr>
        <p:spPr>
          <a:xfrm>
            <a:off x="8531972" y="5989452"/>
            <a:ext cx="3660028" cy="733320"/>
          </a:xfrm>
        </p:spPr>
        <p:txBody>
          <a:bodyPr>
            <a:normAutofit fontScale="92500" lnSpcReduction="10000"/>
          </a:bodyPr>
          <a:lstStyle/>
          <a:p>
            <a:r>
              <a:rPr lang="en-US" noProof="0" dirty="0">
                <a:latin typeface="Roboto Light" panose="02000000000000000000" pitchFamily="2" charset="0"/>
                <a:ea typeface="Roboto Light" panose="02000000000000000000" pitchFamily="2" charset="0"/>
              </a:rPr>
              <a:t>Instructor : Youssef RAFII</a:t>
            </a:r>
          </a:p>
          <a:p>
            <a:r>
              <a:rPr lang="en-US" noProof="0" dirty="0">
                <a:latin typeface="Roboto Light" panose="02000000000000000000" pitchFamily="2" charset="0"/>
                <a:ea typeface="Roboto Light" panose="02000000000000000000" pitchFamily="2" charset="0"/>
              </a:rPr>
              <a:t>From </a:t>
            </a:r>
            <a:r>
              <a:rPr lang="en-US" dirty="0">
                <a:latin typeface="Roboto Light" panose="02000000000000000000" pitchFamily="2" charset="0"/>
                <a:ea typeface="Roboto Light" panose="02000000000000000000" pitchFamily="2" charset="0"/>
              </a:rPr>
              <a:t>04/05/2020</a:t>
            </a:r>
            <a:r>
              <a:rPr lang="en-US" noProof="0" dirty="0">
                <a:latin typeface="Roboto Light" panose="02000000000000000000" pitchFamily="2" charset="0"/>
                <a:ea typeface="Roboto Light" panose="02000000000000000000" pitchFamily="2" charset="0"/>
              </a:rPr>
              <a:t> To </a:t>
            </a:r>
            <a:r>
              <a:rPr lang="en-US" dirty="0">
                <a:latin typeface="Roboto Light" panose="02000000000000000000" pitchFamily="2" charset="0"/>
                <a:ea typeface="Roboto Light" panose="02000000000000000000" pitchFamily="2" charset="0"/>
              </a:rPr>
              <a:t>11</a:t>
            </a:r>
            <a:r>
              <a:rPr lang="en-US" noProof="0" dirty="0">
                <a:latin typeface="Roboto Light" panose="02000000000000000000" pitchFamily="2" charset="0"/>
                <a:ea typeface="Roboto Light" panose="02000000000000000000" pitchFamily="2" charset="0"/>
              </a:rPr>
              <a:t>/05/2020</a:t>
            </a:r>
          </a:p>
          <a:p>
            <a:endParaRPr lang="en-US" noProof="0" dirty="0">
              <a:latin typeface="Roboto Light" panose="02000000000000000000" pitchFamily="2" charset="0"/>
              <a:ea typeface="Roboto Light"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62260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7</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October 2018</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TypeScript 3.1 Support</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Angular CLI prompt user</a:t>
            </a:r>
          </a:p>
        </p:txBody>
      </p:sp>
    </p:spTree>
    <p:extLst>
      <p:ext uri="{BB962C8B-B14F-4D97-AF65-F5344CB8AC3E}">
        <p14:creationId xmlns:p14="http://schemas.microsoft.com/office/powerpoint/2010/main" val="180884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b="1" dirty="0"/>
              <a:t>TD: </a:t>
            </a:r>
            <a:r>
              <a:rPr lang="fr-MA" b="1" dirty="0" err="1">
                <a:latin typeface="Arial" panose="020B0604020202020204" pitchFamily="34" charset="0"/>
                <a:ea typeface="Times New Roman" panose="02020603050405020304" pitchFamily="18" charset="0"/>
                <a:cs typeface="Times New Roman" panose="02020603050405020304" pitchFamily="18" charset="0"/>
              </a:rPr>
              <a:t>Registering</a:t>
            </a:r>
            <a:r>
              <a:rPr lang="fr-MA" b="1" dirty="0">
                <a:latin typeface="Arial" panose="020B0604020202020204" pitchFamily="34" charset="0"/>
                <a:ea typeface="Times New Roman" panose="02020603050405020304" pitchFamily="18" charset="0"/>
                <a:cs typeface="Times New Roman" panose="02020603050405020304" pitchFamily="18" charset="0"/>
              </a:rPr>
              <a:t> the Controls</a:t>
            </a:r>
            <a:endParaRPr lang="en-US" b="1"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D919465-0678-4278-AF53-DB1CF3569EFD}"/>
              </a:ext>
            </a:extLst>
          </p:cNvPr>
          <p:cNvSpPr/>
          <p:nvPr/>
        </p:nvSpPr>
        <p:spPr>
          <a:xfrm>
            <a:off x="272901" y="3429000"/>
            <a:ext cx="10614838" cy="979692"/>
          </a:xfrm>
          <a:prstGeom prst="rect">
            <a:avLst/>
          </a:prstGeom>
        </p:spPr>
        <p:txBody>
          <a:bodyPr wrap="square">
            <a:spAutoFit/>
          </a:bodyPr>
          <a:lstStyle/>
          <a:p>
            <a:pPr marL="457200">
              <a:lnSpc>
                <a:spcPct val="107000"/>
              </a:lnSpc>
              <a:spcBef>
                <a:spcPts val="1200"/>
              </a:spcBef>
              <a:spcAft>
                <a:spcPts val="1200"/>
              </a:spcAft>
            </a:pPr>
            <a:r>
              <a:rPr lang="en-US" dirty="0">
                <a:latin typeface="Calibri" panose="020F0502020204030204" pitchFamily="34" charset="0"/>
                <a:ea typeface="Times New Roman" panose="02020603050405020304" pitchFamily="18" charset="0"/>
                <a:cs typeface="Calibri" panose="020F0502020204030204" pitchFamily="34" charset="0"/>
              </a:rPr>
              <a:t>To register a control we have to add </a:t>
            </a:r>
            <a:r>
              <a:rPr lang="en-US" u="sng" dirty="0" err="1">
                <a:latin typeface="Calibri" panose="020F0502020204030204" pitchFamily="34" charset="0"/>
                <a:ea typeface="Times New Roman" panose="02020603050405020304" pitchFamily="18" charset="0"/>
                <a:cs typeface="Calibri" panose="020F0502020204030204" pitchFamily="34" charset="0"/>
              </a:rPr>
              <a:t>NgModel</a:t>
            </a:r>
            <a:r>
              <a:rPr lang="en-US" dirty="0">
                <a:latin typeface="Calibri" panose="020F0502020204030204" pitchFamily="34" charset="0"/>
                <a:ea typeface="Times New Roman" panose="02020603050405020304" pitchFamily="18" charset="0"/>
                <a:cs typeface="Calibri" panose="020F0502020204030204" pitchFamily="34" charset="0"/>
              </a:rPr>
              <a:t> and a name for this control</a:t>
            </a:r>
          </a:p>
          <a:p>
            <a:pPr marL="457200">
              <a:lnSpc>
                <a:spcPct val="107000"/>
              </a:lnSpc>
              <a:spcBef>
                <a:spcPts val="1200"/>
              </a:spcBef>
              <a:spcAft>
                <a:spcPts val="1200"/>
              </a:spcAft>
            </a:pPr>
            <a:endParaRPr lang="en-US"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a:extLst>
              <a:ext uri="{FF2B5EF4-FFF2-40B4-BE49-F238E27FC236}">
                <a16:creationId xmlns:a16="http://schemas.microsoft.com/office/drawing/2014/main" id="{24E52AEF-0045-472F-88A8-7458078FBAB0}"/>
              </a:ext>
            </a:extLst>
          </p:cNvPr>
          <p:cNvSpPr/>
          <p:nvPr/>
        </p:nvSpPr>
        <p:spPr>
          <a:xfrm>
            <a:off x="759851" y="2557129"/>
            <a:ext cx="9404873" cy="369332"/>
          </a:xfrm>
          <a:prstGeom prst="rect">
            <a:avLst/>
          </a:prstGeom>
        </p:spPr>
        <p:txBody>
          <a:bodyPr wrap="square">
            <a:spAutoFit/>
          </a:bodyPr>
          <a:lstStyle/>
          <a:p>
            <a:r>
              <a:rPr lang="fr-FR" dirty="0">
                <a:latin typeface="Calibri" panose="020F0502020204030204" pitchFamily="34" charset="0"/>
              </a:rPr>
              <a:t>First of all the module </a:t>
            </a:r>
            <a:r>
              <a:rPr lang="fr-FR" dirty="0" err="1">
                <a:latin typeface="Calibri" panose="020F0502020204030204" pitchFamily="34" charset="0"/>
              </a:rPr>
              <a:t>FormsModule</a:t>
            </a:r>
            <a:r>
              <a:rPr lang="fr-FR" dirty="0">
                <a:latin typeface="Calibri" panose="020F0502020204030204" pitchFamily="34" charset="0"/>
              </a:rPr>
              <a:t> must </a:t>
            </a:r>
            <a:r>
              <a:rPr lang="fr-FR" dirty="0" err="1">
                <a:latin typeface="Calibri" panose="020F0502020204030204" pitchFamily="34" charset="0"/>
              </a:rPr>
              <a:t>be</a:t>
            </a:r>
            <a:r>
              <a:rPr lang="fr-FR" dirty="0">
                <a:latin typeface="Calibri" panose="020F0502020204030204" pitchFamily="34" charset="0"/>
              </a:rPr>
              <a:t> </a:t>
            </a:r>
            <a:r>
              <a:rPr lang="fr-FR" dirty="0" err="1">
                <a:latin typeface="Calibri" panose="020F0502020204030204" pitchFamily="34" charset="0"/>
              </a:rPr>
              <a:t>imported</a:t>
            </a:r>
            <a:r>
              <a:rPr lang="fr-FR" dirty="0">
                <a:latin typeface="Calibri" panose="020F0502020204030204" pitchFamily="34" charset="0"/>
              </a:rPr>
              <a:t> in the </a:t>
            </a:r>
            <a:r>
              <a:rPr lang="fr-FR" dirty="0" err="1">
                <a:latin typeface="Calibri" panose="020F0502020204030204" pitchFamily="34" charset="0"/>
              </a:rPr>
              <a:t>app.module</a:t>
            </a:r>
            <a:endParaRPr lang="fr-FR" dirty="0">
              <a:latin typeface="Calibri" panose="020F0502020204030204" pitchFamily="34" charset="0"/>
            </a:endParaRPr>
          </a:p>
        </p:txBody>
      </p:sp>
      <p:sp>
        <p:nvSpPr>
          <p:cNvPr id="8" name="Rectangle 1">
            <a:extLst>
              <a:ext uri="{FF2B5EF4-FFF2-40B4-BE49-F238E27FC236}">
                <a16:creationId xmlns:a16="http://schemas.microsoft.com/office/drawing/2014/main" id="{295F4671-4784-41D6-AAC7-31519690A622}"/>
              </a:ext>
            </a:extLst>
          </p:cNvPr>
          <p:cNvSpPr>
            <a:spLocks noChangeArrowheads="1"/>
          </p:cNvSpPr>
          <p:nvPr/>
        </p:nvSpPr>
        <p:spPr bwMode="auto">
          <a:xfrm>
            <a:off x="942975" y="4408692"/>
            <a:ext cx="7398244"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&lt;form&gt;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  &lt;input </a:t>
            </a:r>
            <a:r>
              <a:rPr kumimoji="0" lang="fr-FR" altLang="fr-FR" sz="1600" b="0" i="0" u="none" strike="noStrike" cap="none" normalizeH="0" baseline="0">
                <a:ln>
                  <a:noFill/>
                </a:ln>
                <a:solidFill>
                  <a:srgbClr val="BABABA"/>
                </a:solidFill>
                <a:effectLst/>
                <a:latin typeface="JetBrains Mono"/>
              </a:rPr>
              <a:t>type</a:t>
            </a:r>
            <a:r>
              <a:rPr kumimoji="0" lang="fr-FR" altLang="fr-FR" sz="1600" b="0" i="0" u="none" strike="noStrike" cap="none" normalizeH="0" baseline="0">
                <a:ln>
                  <a:noFill/>
                </a:ln>
                <a:solidFill>
                  <a:srgbClr val="A5C261"/>
                </a:solidFill>
                <a:effectLst/>
                <a:latin typeface="JetBrains Mono"/>
              </a:rPr>
              <a:t>="text" </a:t>
            </a:r>
            <a:r>
              <a:rPr kumimoji="0" lang="fr-FR" altLang="fr-FR" sz="1600" b="0" i="0" u="none" strike="noStrike" cap="none" normalizeH="0" baseline="0">
                <a:ln>
                  <a:noFill/>
                </a:ln>
                <a:solidFill>
                  <a:srgbClr val="BABABA"/>
                </a:solidFill>
                <a:effectLst/>
                <a:latin typeface="JetBrains Mono"/>
              </a:rPr>
              <a:t>id</a:t>
            </a:r>
            <a:r>
              <a:rPr kumimoji="0" lang="fr-FR" altLang="fr-FR" sz="1600" b="0" i="0" u="none" strike="noStrike" cap="none" normalizeH="0" baseline="0">
                <a:ln>
                  <a:noFill/>
                </a:ln>
                <a:solidFill>
                  <a:srgbClr val="A5C261"/>
                </a:solidFill>
                <a:effectLst/>
                <a:latin typeface="JetBrains Mono"/>
              </a:rPr>
              <a:t>="username" </a:t>
            </a:r>
            <a:r>
              <a:rPr kumimoji="0" lang="fr-FR" altLang="fr-FR" sz="1600" b="0" i="0" u="none" strike="noStrike" cap="none" normalizeH="0" baseline="0">
                <a:ln>
                  <a:noFill/>
                </a:ln>
                <a:solidFill>
                  <a:srgbClr val="BABABA"/>
                </a:solidFill>
                <a:effectLst/>
                <a:latin typeface="JetBrains Mono"/>
              </a:rPr>
              <a:t>class</a:t>
            </a:r>
            <a:r>
              <a:rPr kumimoji="0" lang="fr-FR" altLang="fr-FR" sz="1600" b="0" i="0" u="none" strike="noStrike" cap="none" normalizeH="0" baseline="0">
                <a:ln>
                  <a:noFill/>
                </a:ln>
                <a:solidFill>
                  <a:srgbClr val="A5C261"/>
                </a:solidFill>
                <a:effectLst/>
                <a:latin typeface="JetBrains Mono"/>
              </a:rPr>
              <a:t>="form-control" </a:t>
            </a:r>
            <a:r>
              <a:rPr kumimoji="0" lang="fr-FR" altLang="fr-FR" sz="1600" b="0" i="0" u="none" strike="noStrike" cap="none" normalizeH="0" baseline="0">
                <a:ln>
                  <a:noFill/>
                </a:ln>
                <a:solidFill>
                  <a:srgbClr val="BABABA"/>
                </a:solidFill>
                <a:effectLst/>
                <a:latin typeface="JetBrains Mono"/>
              </a:rPr>
              <a:t>ngModel name</a:t>
            </a:r>
            <a:r>
              <a:rPr kumimoji="0" lang="fr-FR" altLang="fr-FR" sz="1600" b="0" i="0" u="none" strike="noStrike" cap="none" normalizeH="0" baseline="0">
                <a:ln>
                  <a:noFill/>
                </a:ln>
                <a:solidFill>
                  <a:srgbClr val="A5C261"/>
                </a:solidFill>
                <a:effectLst/>
                <a:latin typeface="JetBrains Mono"/>
              </a:rPr>
              <a:t>="username"</a:t>
            </a:r>
            <a:r>
              <a:rPr kumimoji="0" lang="fr-FR" altLang="fr-FR" sz="1600" b="0" i="0" u="none" strike="noStrike" cap="none" normalizeH="0" baseline="0">
                <a:ln>
                  <a:noFill/>
                </a:ln>
                <a:solidFill>
                  <a:srgbClr val="E8BF6A"/>
                </a:solidFill>
                <a:effectLst/>
                <a:latin typeface="JetBrains Mono"/>
              </a:rPr>
              <a:t>&gt;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&lt;/form &gt;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291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Submitting and Using the Form</a:t>
            </a:r>
            <a:endParaRPr lang="en-US" noProof="0" dirty="0">
              <a:latin typeface="Ubuntu Medium" panose="020B0604030602030204" pitchFamily="34" charset="0"/>
            </a:endParaRPr>
          </a:p>
        </p:txBody>
      </p:sp>
      <p:sp>
        <p:nvSpPr>
          <p:cNvPr id="8" name="Rectangle 7">
            <a:extLst>
              <a:ext uri="{FF2B5EF4-FFF2-40B4-BE49-F238E27FC236}">
                <a16:creationId xmlns:a16="http://schemas.microsoft.com/office/drawing/2014/main" id="{5DF022CD-83B4-4845-96D3-03F802E1FABC}"/>
              </a:ext>
            </a:extLst>
          </p:cNvPr>
          <p:cNvSpPr/>
          <p:nvPr/>
        </p:nvSpPr>
        <p:spPr>
          <a:xfrm>
            <a:off x="614803" y="2014659"/>
            <a:ext cx="8339470" cy="876266"/>
          </a:xfrm>
          <a:prstGeom prst="rect">
            <a:avLst/>
          </a:prstGeom>
        </p:spPr>
        <p:txBody>
          <a:bodyPr wrap="square">
            <a:spAutoFit/>
          </a:bodyPr>
          <a:lstStyle/>
          <a:p>
            <a:pPr>
              <a:lnSpc>
                <a:spcPct val="107000"/>
              </a:lnSpc>
              <a:spcAft>
                <a:spcPts val="0"/>
              </a:spcAft>
            </a:pPr>
            <a:endParaRPr lang="en-US" sz="2400" dirty="0">
              <a:latin typeface="Courier New" panose="02070309020205020404" pitchFamily="49" charset="0"/>
              <a:ea typeface="Times New Roman" panose="02020603050405020304" pitchFamily="18" charset="0"/>
              <a:cs typeface="Times New Roman" panose="02020603050405020304" pitchFamily="18" charset="0"/>
            </a:endParaRPr>
          </a:p>
          <a:p>
            <a:pPr>
              <a:lnSpc>
                <a:spcPct val="107000"/>
              </a:lnSpc>
              <a:spcAft>
                <a:spcPts val="0"/>
              </a:spcAft>
            </a:pPr>
            <a:endParaRPr lang="en-US" sz="2400" dirty="0">
              <a:latin typeface="Courier New" panose="02070309020205020404" pitchFamily="49"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20EF863-FC52-43C2-A38B-57B5BEA6F67C}"/>
              </a:ext>
            </a:extLst>
          </p:cNvPr>
          <p:cNvSpPr>
            <a:spLocks noChangeArrowheads="1"/>
          </p:cNvSpPr>
          <p:nvPr/>
        </p:nvSpPr>
        <p:spPr bwMode="auto">
          <a:xfrm>
            <a:off x="1438275" y="2515235"/>
            <a:ext cx="413856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&lt;form </a:t>
            </a:r>
            <a:r>
              <a:rPr kumimoji="0" lang="fr-FR" altLang="fr-FR" sz="1600" b="0" i="0" u="none" strike="noStrike" cap="none" normalizeH="0" baseline="0">
                <a:ln>
                  <a:noFill/>
                </a:ln>
                <a:solidFill>
                  <a:srgbClr val="9876AA"/>
                </a:solidFill>
                <a:effectLst/>
                <a:latin typeface="JetBrains Mono"/>
              </a:rPr>
              <a:t>(ngSubmit)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onSubmit(</a:t>
            </a:r>
            <a:r>
              <a:rPr kumimoji="0" lang="fr-FR" altLang="fr-FR" sz="1600" b="1" i="1" u="none" strike="noStrike" cap="none" normalizeH="0" baseline="0">
                <a:ln>
                  <a:noFill/>
                </a:ln>
                <a:solidFill>
                  <a:srgbClr val="9876AA"/>
                </a:solidFill>
                <a:effectLst/>
                <a:latin typeface="JetBrains Mono"/>
              </a:rPr>
              <a:t>f</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 </a:t>
            </a:r>
            <a:r>
              <a:rPr kumimoji="0" lang="fr-FR" altLang="fr-FR" sz="1600" b="0" i="0" u="none" strike="noStrike" cap="none" normalizeH="0" baseline="0">
                <a:ln>
                  <a:noFill/>
                </a:ln>
                <a:solidFill>
                  <a:srgbClr val="BABABA"/>
                </a:solidFill>
                <a:effectLst/>
                <a:latin typeface="JetBrains Mono"/>
              </a:rPr>
              <a:t>#</a:t>
            </a:r>
            <a:r>
              <a:rPr kumimoji="0" lang="fr-FR" altLang="fr-FR" sz="1600" b="1" i="1" u="none" strike="noStrike" cap="none" normalizeH="0" baseline="0">
                <a:ln>
                  <a:noFill/>
                </a:ln>
                <a:solidFill>
                  <a:srgbClr val="9876AA"/>
                </a:solidFill>
                <a:effectLst/>
                <a:latin typeface="JetBrains Mono"/>
              </a:rPr>
              <a:t>f</a:t>
            </a:r>
            <a:r>
              <a:rPr kumimoji="0" lang="fr-FR" altLang="fr-FR" sz="1600" b="0" i="0" u="none" strike="noStrike" cap="none" normalizeH="0" baseline="0">
                <a:ln>
                  <a:noFill/>
                </a:ln>
                <a:solidFill>
                  <a:srgbClr val="A5C261"/>
                </a:solidFill>
                <a:effectLst/>
                <a:latin typeface="JetBrains Mono"/>
              </a:rPr>
              <a:t>="ngForm"</a:t>
            </a:r>
            <a:r>
              <a:rPr kumimoji="0" lang="fr-FR" altLang="fr-FR" sz="1600" b="0" i="0" u="none" strike="noStrike" cap="none" normalizeH="0" baseline="0">
                <a:ln>
                  <a:noFill/>
                </a:ln>
                <a:solidFill>
                  <a:srgbClr val="E8BF6A"/>
                </a:solidFill>
                <a:effectLst/>
                <a:latin typeface="JetBrains Mono"/>
              </a:rPr>
              <a:t>&gt;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E8BF6A"/>
                </a:solidFill>
                <a:effectLst/>
                <a:latin typeface="JetBrains Mono"/>
              </a:rPr>
              <a:t>&lt;/form &gt;</a:t>
            </a:r>
            <a:r>
              <a:rPr kumimoji="0" lang="fr-FR" altLang="fr-FR" sz="1600" b="0" i="0" u="none" strike="noStrike" cap="none" normalizeH="0" baseline="0">
                <a:ln>
                  <a:noFill/>
                </a:ln>
                <a:solidFill>
                  <a:srgbClr val="A9B7C6"/>
                </a:solidFill>
                <a:effectLst/>
                <a:latin typeface="JetBrains Mono"/>
              </a:rPr>
              <a:t> </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5858536-5FBD-442A-87D5-1563C79C71CB}"/>
              </a:ext>
            </a:extLst>
          </p:cNvPr>
          <p:cNvSpPr>
            <a:spLocks noChangeArrowheads="1"/>
          </p:cNvSpPr>
          <p:nvPr/>
        </p:nvSpPr>
        <p:spPr bwMode="auto">
          <a:xfrm>
            <a:off x="1438275" y="4149122"/>
            <a:ext cx="3702424"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a:t>
            </a:r>
            <a:r>
              <a:rPr kumimoji="0" lang="fr-FR" altLang="fr-FR" sz="1600" b="0" i="0" u="none" strike="noStrike" cap="none" normalizeH="0" baseline="0">
                <a:ln>
                  <a:noFill/>
                </a:ln>
                <a:solidFill>
                  <a:srgbClr val="A9B7C6"/>
                </a:solidFill>
                <a:effectLst/>
                <a:latin typeface="JetBrains Mono"/>
              </a:rPr>
              <a:t> { NgForm } </a:t>
            </a:r>
            <a:r>
              <a:rPr kumimoji="0" lang="fr-FR" altLang="fr-FR" sz="1600" b="0" i="0" u="none" strike="noStrike" cap="none" normalizeH="0" baseline="0">
                <a:ln>
                  <a:noFill/>
                </a:ln>
                <a:solidFill>
                  <a:srgbClr val="CC7832"/>
                </a:solidFill>
                <a:effectLst/>
                <a:latin typeface="JetBrains Mono"/>
              </a:rPr>
              <a:t>from</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'@angular/forms’;</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onSubmit(form:NgForm){</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(form)</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 </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3798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Adding Validation to check User Input</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5D97DAB7-01F7-459C-BF4B-E72E17C2587D}"/>
              </a:ext>
            </a:extLst>
          </p:cNvPr>
          <p:cNvSpPr>
            <a:spLocks noChangeArrowheads="1"/>
          </p:cNvSpPr>
          <p:nvPr/>
        </p:nvSpPr>
        <p:spPr bwMode="auto">
          <a:xfrm>
            <a:off x="3227432" y="2913789"/>
            <a:ext cx="4278268"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&lt;input </a:t>
            </a:r>
            <a:r>
              <a:rPr kumimoji="0" lang="fr-FR" altLang="fr-FR" b="0" i="0" u="none" strike="noStrike" cap="none" normalizeH="0" baseline="0">
                <a:ln>
                  <a:noFill/>
                </a:ln>
                <a:solidFill>
                  <a:srgbClr val="BABABA"/>
                </a:solidFill>
                <a:effectLst/>
                <a:latin typeface="JetBrains Mono"/>
              </a:rPr>
              <a:t>type</a:t>
            </a:r>
            <a:r>
              <a:rPr kumimoji="0" lang="fr-FR" altLang="fr-FR" b="0" i="0" u="none" strike="noStrike" cap="none" normalizeH="0" baseline="0">
                <a:ln>
                  <a:noFill/>
                </a:ln>
                <a:solidFill>
                  <a:srgbClr val="A5C261"/>
                </a:solidFill>
                <a:effectLst/>
                <a:latin typeface="JetBrains Mono"/>
              </a:rPr>
              <a:t>="text"</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id</a:t>
            </a:r>
            <a:r>
              <a:rPr kumimoji="0" lang="fr-FR" altLang="fr-FR" b="0" i="0" u="none" strike="noStrike" cap="none" normalizeH="0" baseline="0">
                <a:ln>
                  <a:noFill/>
                </a:ln>
                <a:solidFill>
                  <a:srgbClr val="A5C261"/>
                </a:solidFill>
                <a:effectLst/>
                <a:latin typeface="JetBrains Mono"/>
              </a:rPr>
              <a:t>="username"</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class</a:t>
            </a:r>
            <a:r>
              <a:rPr kumimoji="0" lang="fr-FR" altLang="fr-FR" b="0" i="0" u="none" strike="noStrike" cap="none" normalizeH="0" baseline="0">
                <a:ln>
                  <a:noFill/>
                </a:ln>
                <a:solidFill>
                  <a:srgbClr val="A5C261"/>
                </a:solidFill>
                <a:effectLst/>
                <a:latin typeface="JetBrains Mono"/>
              </a:rPr>
              <a:t>="form-control"</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ngModel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name</a:t>
            </a:r>
            <a:r>
              <a:rPr kumimoji="0" lang="fr-FR" altLang="fr-FR" b="0" i="0" u="none" strike="noStrike" cap="none" normalizeH="0" baseline="0">
                <a:ln>
                  <a:noFill/>
                </a:ln>
                <a:solidFill>
                  <a:srgbClr val="A5C261"/>
                </a:solidFill>
                <a:effectLst/>
                <a:latin typeface="JetBrains Mono"/>
              </a:rPr>
              <a:t>="username"</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required minlength</a:t>
            </a:r>
            <a:r>
              <a:rPr kumimoji="0" lang="fr-FR" altLang="fr-FR" b="0" i="0" u="none" strike="noStrike" cap="none" normalizeH="0" baseline="0">
                <a:ln>
                  <a:noFill/>
                </a:ln>
                <a:solidFill>
                  <a:srgbClr val="A5C261"/>
                </a:solidFill>
                <a:effectLst/>
                <a:latin typeface="JetBrains Mono"/>
              </a:rPr>
              <a:t>="4"</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4535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state</a:t>
            </a:r>
            <a:endParaRPr lang="en-US" noProof="0" dirty="0">
              <a:latin typeface="Ubuntu Medium" panose="020B0604030602030204" pitchFamily="34" charset="0"/>
            </a:endParaRPr>
          </a:p>
        </p:txBody>
      </p:sp>
      <p:sp>
        <p:nvSpPr>
          <p:cNvPr id="10" name="Rectangle 9">
            <a:extLst>
              <a:ext uri="{FF2B5EF4-FFF2-40B4-BE49-F238E27FC236}">
                <a16:creationId xmlns:a16="http://schemas.microsoft.com/office/drawing/2014/main" id="{AACB0CAF-C7D2-4C08-936A-65C99D5F0D0E}"/>
              </a:ext>
            </a:extLst>
          </p:cNvPr>
          <p:cNvSpPr/>
          <p:nvPr/>
        </p:nvSpPr>
        <p:spPr>
          <a:xfrm>
            <a:off x="680321" y="2795557"/>
            <a:ext cx="9231753" cy="646331"/>
          </a:xfrm>
          <a:prstGeom prst="rect">
            <a:avLst/>
          </a:prstGeom>
        </p:spPr>
        <p:txBody>
          <a:bodyPr wrap="square">
            <a:spAutoFit/>
          </a:bodyPr>
          <a:lstStyle/>
          <a:p>
            <a:r>
              <a:rPr lang="fr-FR" dirty="0">
                <a:latin typeface="Consolas" panose="020B0609020204030204" pitchFamily="49" charset="0"/>
              </a:rPr>
              <a:t> </a:t>
            </a:r>
          </a:p>
          <a:p>
            <a:endParaRPr lang="fr-FR" dirty="0">
              <a:latin typeface="Consolas" panose="020B0609020204030204" pitchFamily="49" charset="0"/>
            </a:endParaRPr>
          </a:p>
        </p:txBody>
      </p:sp>
      <p:sp>
        <p:nvSpPr>
          <p:cNvPr id="2" name="Rectangle 1">
            <a:extLst>
              <a:ext uri="{FF2B5EF4-FFF2-40B4-BE49-F238E27FC236}">
                <a16:creationId xmlns:a16="http://schemas.microsoft.com/office/drawing/2014/main" id="{355E361C-23AF-478D-8C03-01768A36675F}"/>
              </a:ext>
            </a:extLst>
          </p:cNvPr>
          <p:cNvSpPr>
            <a:spLocks noChangeArrowheads="1"/>
          </p:cNvSpPr>
          <p:nvPr/>
        </p:nvSpPr>
        <p:spPr bwMode="auto">
          <a:xfrm>
            <a:off x="1895475" y="2610891"/>
            <a:ext cx="599241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&lt;button </a:t>
            </a:r>
            <a:r>
              <a:rPr kumimoji="0" lang="fr-FR" altLang="fr-FR" b="0" i="0" u="none" strike="noStrike" cap="none" normalizeH="0" baseline="0">
                <a:ln>
                  <a:noFill/>
                </a:ln>
                <a:solidFill>
                  <a:srgbClr val="BABABA"/>
                </a:solidFill>
                <a:effectLst/>
                <a:latin typeface="JetBrains Mono"/>
              </a:rPr>
              <a:t>type</a:t>
            </a:r>
            <a:r>
              <a:rPr kumimoji="0" lang="fr-FR" altLang="fr-FR" b="0" i="0" u="none" strike="noStrike" cap="none" normalizeH="0" baseline="0">
                <a:ln>
                  <a:noFill/>
                </a:ln>
                <a:solidFill>
                  <a:srgbClr val="A5C261"/>
                </a:solidFill>
                <a:effectLst/>
                <a:latin typeface="JetBrains Mono"/>
              </a:rPr>
              <a:t>="submit" </a:t>
            </a:r>
            <a:r>
              <a:rPr kumimoji="0" lang="fr-FR" altLang="fr-FR" b="0" i="0" u="none" strike="noStrike" cap="none" normalizeH="0" baseline="0">
                <a:ln>
                  <a:noFill/>
                </a:ln>
                <a:solidFill>
                  <a:srgbClr val="9876AA"/>
                </a:solidFill>
                <a:effectLst/>
                <a:latin typeface="JetBrains Mono"/>
              </a:rPr>
              <a:t>[disabled]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A9B7C6"/>
                </a:solidFill>
                <a:effectLst/>
                <a:latin typeface="JetBrains Mono"/>
              </a:rPr>
              <a:t>!f.</a:t>
            </a:r>
            <a:r>
              <a:rPr kumimoji="0" lang="fr-FR" altLang="fr-FR" b="0" i="0" u="none" strike="noStrike" cap="none" normalizeH="0" baseline="0">
                <a:ln>
                  <a:noFill/>
                </a:ln>
                <a:solidFill>
                  <a:srgbClr val="9876AA"/>
                </a:solidFill>
                <a:effectLst/>
                <a:latin typeface="JetBrains Mono"/>
              </a:rPr>
              <a:t>valid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Submit</a:t>
            </a:r>
            <a:r>
              <a:rPr kumimoji="0" lang="fr-FR" altLang="fr-FR" b="0" i="0" u="none" strike="noStrike" cap="none" normalizeH="0" baseline="0">
                <a:ln>
                  <a:noFill/>
                </a:ln>
                <a:solidFill>
                  <a:srgbClr val="E8BF6A"/>
                </a:solidFill>
                <a:effectLst/>
                <a:latin typeface="JetBrains Mono"/>
              </a:rPr>
              <a:t>&lt;/button&gt;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EC41C74-BBBB-4D0D-B622-1657DC1B6981}"/>
              </a:ext>
            </a:extLst>
          </p:cNvPr>
          <p:cNvSpPr>
            <a:spLocks noChangeArrowheads="1"/>
          </p:cNvSpPr>
          <p:nvPr/>
        </p:nvSpPr>
        <p:spPr bwMode="auto">
          <a:xfrm>
            <a:off x="2028825" y="4137455"/>
            <a:ext cx="302999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a:t>
            </a:r>
            <a:r>
              <a:rPr kumimoji="0" lang="fr-FR" altLang="fr-FR" sz="1600" b="0" i="0" u="none" strike="noStrike" cap="none" normalizeH="0" baseline="0" dirty="0" err="1">
                <a:ln>
                  <a:noFill/>
                </a:ln>
                <a:solidFill>
                  <a:srgbClr val="E8BF6A"/>
                </a:solidFill>
                <a:effectLst/>
                <a:latin typeface="JetBrains Mono"/>
              </a:rPr>
              <a:t>invalid</a:t>
            </a:r>
            <a:r>
              <a:rPr kumimoji="0" lang="fr-FR" altLang="fr-FR" sz="1600" b="0" i="0" u="none" strike="noStrike" cap="none" normalizeH="0" baseline="0" dirty="0">
                <a:ln>
                  <a:noFill/>
                </a:ln>
                <a:solidFill>
                  <a:srgbClr val="CC7832"/>
                </a:solidFill>
                <a:effectLst/>
                <a:latin typeface="JetBrains Mono"/>
              </a:rPr>
              <a:t>, select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a:t>
            </a:r>
            <a:r>
              <a:rPr kumimoji="0" lang="fr-FR" altLang="fr-FR" sz="1600" b="0" i="0" u="none" strike="noStrike" cap="none" normalizeH="0" baseline="0" dirty="0" err="1">
                <a:ln>
                  <a:noFill/>
                </a:ln>
                <a:solidFill>
                  <a:srgbClr val="E8BF6A"/>
                </a:solidFill>
                <a:effectLst/>
                <a:latin typeface="JetBrains Mono"/>
              </a:rPr>
              <a:t>invalid</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ABABA"/>
                </a:solidFill>
                <a:effectLst/>
                <a:latin typeface="JetBrains Mono"/>
              </a:rPr>
              <a:t>border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A5C261"/>
                </a:solidFill>
                <a:effectLst/>
                <a:latin typeface="JetBrains Mono"/>
              </a:rPr>
              <a:t>px </a:t>
            </a:r>
            <a:r>
              <a:rPr kumimoji="0" lang="fr-FR" altLang="fr-FR" sz="1600" b="0" i="0" u="none" strike="noStrike" cap="none" normalizeH="0" baseline="0" dirty="0" err="1">
                <a:ln>
                  <a:noFill/>
                </a:ln>
                <a:solidFill>
                  <a:srgbClr val="A5C261"/>
                </a:solidFill>
                <a:effectLst/>
                <a:latin typeface="JetBrains Mono"/>
              </a:rPr>
              <a:t>solid</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A5C261"/>
                </a:solidFill>
                <a:effectLst/>
                <a:latin typeface="JetBrains Mono"/>
              </a:rPr>
              <a:t>red</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91893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Outputting Validation Error Messages</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784BCBC7-21E4-425F-A52B-FD2BA03B8EE0}"/>
              </a:ext>
            </a:extLst>
          </p:cNvPr>
          <p:cNvSpPr>
            <a:spLocks noChangeArrowheads="1"/>
          </p:cNvSpPr>
          <p:nvPr/>
        </p:nvSpPr>
        <p:spPr bwMode="auto">
          <a:xfrm>
            <a:off x="1743075" y="2777066"/>
            <a:ext cx="703051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E8BF6A"/>
                </a:solidFill>
                <a:effectLst/>
                <a:latin typeface="JetBrains Mono"/>
              </a:rPr>
              <a:t>&lt;input </a:t>
            </a:r>
            <a:r>
              <a:rPr kumimoji="0" lang="fr-FR" altLang="fr-FR" sz="2000" b="0" i="0" u="none" strike="noStrike" cap="none" normalizeH="0" baseline="0">
                <a:ln>
                  <a:noFill/>
                </a:ln>
                <a:solidFill>
                  <a:srgbClr val="BABABA"/>
                </a:solidFill>
                <a:effectLst/>
                <a:latin typeface="JetBrains Mono"/>
              </a:rPr>
              <a:t>type</a:t>
            </a:r>
            <a:r>
              <a:rPr kumimoji="0" lang="fr-FR" altLang="fr-FR" sz="2000" b="0" i="0" u="none" strike="noStrike" cap="none" normalizeH="0" baseline="0">
                <a:ln>
                  <a:noFill/>
                </a:ln>
                <a:solidFill>
                  <a:srgbClr val="A5C261"/>
                </a:solidFill>
                <a:effectLst/>
                <a:latin typeface="JetBrains Mono"/>
              </a:rPr>
              <a:t>="email" </a:t>
            </a:r>
            <a:r>
              <a:rPr kumimoji="0" lang="fr-FR" altLang="fr-FR" sz="2000" b="0" i="0" u="none" strike="noStrike" cap="none" normalizeH="0" baseline="0">
                <a:ln>
                  <a:noFill/>
                </a:ln>
                <a:solidFill>
                  <a:srgbClr val="BABABA"/>
                </a:solidFill>
                <a:effectLst/>
                <a:latin typeface="JetBrains Mono"/>
              </a:rPr>
              <a:t>id</a:t>
            </a:r>
            <a:r>
              <a:rPr kumimoji="0" lang="fr-FR" altLang="fr-FR" sz="2000" b="0" i="0" u="none" strike="noStrike" cap="none" normalizeH="0" baseline="0">
                <a:ln>
                  <a:noFill/>
                </a:ln>
                <a:solidFill>
                  <a:srgbClr val="A5C261"/>
                </a:solidFill>
                <a:effectLst/>
                <a:latin typeface="JetBrains Mono"/>
              </a:rPr>
              <a:t>="email"</a:t>
            </a:r>
            <a:br>
              <a:rPr kumimoji="0" lang="fr-FR" altLang="fr-FR" sz="2000" b="0" i="0" u="none" strike="noStrike" cap="none" normalizeH="0" baseline="0">
                <a:ln>
                  <a:noFill/>
                </a:ln>
                <a:solidFill>
                  <a:srgbClr val="A5C261"/>
                </a:solidFill>
                <a:effectLst/>
                <a:latin typeface="JetBrains Mono"/>
              </a:rPr>
            </a:br>
            <a:r>
              <a:rPr kumimoji="0" lang="fr-FR" altLang="fr-FR" sz="2000" b="0" i="0" u="none" strike="noStrike" cap="none" normalizeH="0" baseline="0">
                <a:ln>
                  <a:noFill/>
                </a:ln>
                <a:solidFill>
                  <a:srgbClr val="A5C261"/>
                </a:solidFill>
                <a:effectLst/>
                <a:latin typeface="JetBrains Mono"/>
              </a:rPr>
              <a:t>       </a:t>
            </a:r>
            <a:r>
              <a:rPr kumimoji="0" lang="fr-FR" altLang="fr-FR" sz="2000" b="0" i="0" u="none" strike="noStrike" cap="none" normalizeH="0" baseline="0">
                <a:ln>
                  <a:noFill/>
                </a:ln>
                <a:solidFill>
                  <a:srgbClr val="BABABA"/>
                </a:solidFill>
                <a:effectLst/>
                <a:latin typeface="JetBrains Mono"/>
              </a:rPr>
              <a:t>class</a:t>
            </a:r>
            <a:r>
              <a:rPr kumimoji="0" lang="fr-FR" altLang="fr-FR" sz="2000" b="0" i="0" u="none" strike="noStrike" cap="none" normalizeH="0" baseline="0">
                <a:ln>
                  <a:noFill/>
                </a:ln>
                <a:solidFill>
                  <a:srgbClr val="A5C261"/>
                </a:solidFill>
                <a:effectLst/>
                <a:latin typeface="JetBrains Mono"/>
              </a:rPr>
              <a:t>="form-control" </a:t>
            </a:r>
            <a:r>
              <a:rPr kumimoji="0" lang="fr-FR" altLang="fr-FR" sz="2000" b="0" i="0" u="none" strike="noStrike" cap="none" normalizeH="0" baseline="0">
                <a:ln>
                  <a:noFill/>
                </a:ln>
                <a:solidFill>
                  <a:srgbClr val="BABABA"/>
                </a:solidFill>
                <a:effectLst/>
                <a:latin typeface="JetBrains Mono"/>
              </a:rPr>
              <a:t>ngModel name</a:t>
            </a:r>
            <a:r>
              <a:rPr kumimoji="0" lang="fr-FR" altLang="fr-FR" sz="2000" b="0" i="0" u="none" strike="noStrike" cap="none" normalizeH="0" baseline="0">
                <a:ln>
                  <a:noFill/>
                </a:ln>
                <a:solidFill>
                  <a:srgbClr val="A5C261"/>
                </a:solidFill>
                <a:effectLst/>
                <a:latin typeface="JetBrains Mono"/>
              </a:rPr>
              <a:t>="email"</a:t>
            </a:r>
            <a:r>
              <a:rPr kumimoji="0" lang="fr-FR" altLang="fr-FR" sz="2000" b="0" i="0" u="none" strike="noStrike" cap="none" normalizeH="0" baseline="0">
                <a:ln>
                  <a:noFill/>
                </a:ln>
                <a:solidFill>
                  <a:srgbClr val="BABABA"/>
                </a:solidFill>
                <a:effectLst/>
                <a:latin typeface="JetBrains Mono"/>
              </a:rPr>
              <a:t> </a:t>
            </a:r>
            <a:br>
              <a:rPr kumimoji="0" lang="fr-FR" altLang="fr-FR" sz="2000" b="0" i="0" u="none" strike="noStrike" cap="none" normalizeH="0" baseline="0">
                <a:ln>
                  <a:noFill/>
                </a:ln>
                <a:solidFill>
                  <a:srgbClr val="BABABA"/>
                </a:solidFill>
                <a:effectLst/>
                <a:latin typeface="JetBrains Mono"/>
              </a:rPr>
            </a:br>
            <a:r>
              <a:rPr kumimoji="0" lang="fr-FR" altLang="fr-FR" sz="2000" b="0" i="0" u="none" strike="noStrike" cap="none" normalizeH="0" baseline="0">
                <a:ln>
                  <a:noFill/>
                </a:ln>
                <a:solidFill>
                  <a:srgbClr val="BABABA"/>
                </a:solidFill>
                <a:effectLst/>
                <a:latin typeface="JetBrains Mono"/>
              </a:rPr>
              <a:t>       required email #</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5C261"/>
                </a:solidFill>
                <a:effectLst/>
                <a:latin typeface="JetBrains Mono"/>
              </a:rPr>
              <a:t>="ngModel"</a:t>
            </a:r>
            <a:r>
              <a:rPr kumimoji="0" lang="fr-FR" altLang="fr-FR" sz="2000" b="0" i="0" u="none" strike="noStrike" cap="none" normalizeH="0" baseline="0">
                <a:ln>
                  <a:noFill/>
                </a:ln>
                <a:solidFill>
                  <a:srgbClr val="E8BF6A"/>
                </a:solidFill>
                <a:effectLst/>
                <a:latin typeface="JetBrains Mono"/>
              </a:rPr>
              <a:t>&gt;</a:t>
            </a:r>
            <a:br>
              <a:rPr kumimoji="0" lang="fr-FR" altLang="fr-FR" sz="2000" b="0" i="0" u="none" strike="noStrike" cap="none" normalizeH="0" baseline="0">
                <a:ln>
                  <a:noFill/>
                </a:ln>
                <a:solidFill>
                  <a:srgbClr val="E8BF6A"/>
                </a:solidFill>
                <a:effectLst/>
                <a:latin typeface="JetBrains Mono"/>
              </a:rPr>
            </a:br>
            <a:r>
              <a:rPr kumimoji="0" lang="fr-FR" altLang="fr-FR" sz="2000" b="0" i="0" u="none" strike="noStrike" cap="none" normalizeH="0" baseline="0">
                <a:ln>
                  <a:noFill/>
                </a:ln>
                <a:solidFill>
                  <a:srgbClr val="A9B7C6"/>
                </a:solidFill>
                <a:effectLst/>
                <a:latin typeface="JetBrains Mono"/>
              </a:rPr>
              <a:t> </a:t>
            </a:r>
            <a:br>
              <a:rPr kumimoji="0" lang="fr-FR" altLang="fr-FR" sz="2000" b="0" i="0" u="none" strike="noStrike" cap="none" normalizeH="0" baseline="0">
                <a:ln>
                  <a:noFill/>
                </a:ln>
                <a:solidFill>
                  <a:srgbClr val="A9B7C6"/>
                </a:solidFill>
                <a:effectLst/>
                <a:latin typeface="JetBrains Mono"/>
              </a:rPr>
            </a:br>
            <a:r>
              <a:rPr kumimoji="0" lang="fr-FR" altLang="fr-FR" sz="2000" b="0" i="0" u="none" strike="noStrike" cap="none" normalizeH="0" baseline="0">
                <a:ln>
                  <a:noFill/>
                </a:ln>
                <a:solidFill>
                  <a:srgbClr val="E8BF6A"/>
                </a:solidFill>
                <a:effectLst/>
                <a:latin typeface="JetBrains Mono"/>
              </a:rPr>
              <a:t>&lt;span </a:t>
            </a:r>
            <a:r>
              <a:rPr kumimoji="0" lang="fr-FR" altLang="fr-FR" sz="2000" b="0" i="0" u="none" strike="noStrike" cap="none" normalizeH="0" baseline="0">
                <a:ln>
                  <a:noFill/>
                </a:ln>
                <a:solidFill>
                  <a:srgbClr val="BABABA"/>
                </a:solidFill>
                <a:effectLst/>
                <a:latin typeface="JetBrains Mono"/>
              </a:rPr>
              <a:t>class</a:t>
            </a:r>
            <a:r>
              <a:rPr kumimoji="0" lang="fr-FR" altLang="fr-FR" sz="2000" b="0" i="0" u="none" strike="noStrike" cap="none" normalizeH="0" baseline="0">
                <a:ln>
                  <a:noFill/>
                </a:ln>
                <a:solidFill>
                  <a:srgbClr val="A5C261"/>
                </a:solidFill>
                <a:effectLst/>
                <a:latin typeface="JetBrains Mono"/>
              </a:rPr>
              <a:t>="help-block" </a:t>
            </a:r>
            <a:r>
              <a:rPr kumimoji="0" lang="fr-FR" altLang="fr-FR" sz="2000" b="0" i="1" u="none" strike="noStrike" cap="none" normalizeH="0" baseline="0">
                <a:ln>
                  <a:noFill/>
                </a:ln>
                <a:solidFill>
                  <a:srgbClr val="9876AA"/>
                </a:solidFill>
                <a:effectLst/>
                <a:latin typeface="JetBrains Mono"/>
              </a:rPr>
              <a:t>*ngIf</a:t>
            </a:r>
            <a:r>
              <a:rPr kumimoji="0" lang="fr-FR" altLang="fr-FR" sz="2000" b="0" i="0" u="none" strike="noStrike" cap="none" normalizeH="0" baseline="0">
                <a:ln>
                  <a:noFill/>
                </a:ln>
                <a:solidFill>
                  <a:srgbClr val="A5C261"/>
                </a:solidFill>
                <a:effectLst/>
                <a:latin typeface="JetBrains Mono"/>
              </a:rPr>
              <a:t>="</a:t>
            </a:r>
            <a:r>
              <a:rPr kumimoji="0" lang="fr-FR" altLang="fr-FR" sz="2000" b="0" i="0" u="none" strike="noStrike" cap="none" normalizeH="0" baseline="0">
                <a:ln>
                  <a:noFill/>
                </a:ln>
                <a:solidFill>
                  <a:srgbClr val="A9B7C6"/>
                </a:solidFill>
                <a:effectLst/>
                <a:latin typeface="JetBrains Mono"/>
              </a:rPr>
              <a:t>!</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9876AA"/>
                </a:solidFill>
                <a:effectLst/>
                <a:latin typeface="JetBrains Mono"/>
              </a:rPr>
              <a:t>valid </a:t>
            </a:r>
            <a:r>
              <a:rPr kumimoji="0" lang="fr-FR" altLang="fr-FR" sz="2000" b="0" i="0" u="none" strike="noStrike" cap="none" normalizeH="0" baseline="0">
                <a:ln>
                  <a:noFill/>
                </a:ln>
                <a:solidFill>
                  <a:srgbClr val="A9B7C6"/>
                </a:solidFill>
                <a:effectLst/>
                <a:latin typeface="JetBrains Mono"/>
              </a:rPr>
              <a:t>&amp;&amp; </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9876AA"/>
                </a:solidFill>
                <a:effectLst/>
                <a:latin typeface="JetBrains Mono"/>
              </a:rPr>
              <a:t>touched</a:t>
            </a:r>
            <a:r>
              <a:rPr kumimoji="0" lang="fr-FR" altLang="fr-FR" sz="2000" b="0" i="0" u="none" strike="noStrike" cap="none" normalizeH="0" baseline="0">
                <a:ln>
                  <a:noFill/>
                </a:ln>
                <a:solidFill>
                  <a:srgbClr val="A5C261"/>
                </a:solidFill>
                <a:effectLst/>
                <a:latin typeface="JetBrains Mono"/>
              </a:rPr>
              <a:t>"</a:t>
            </a:r>
            <a:r>
              <a:rPr kumimoji="0" lang="fr-FR" altLang="fr-FR" sz="2000" b="0" i="0" u="none" strike="noStrike" cap="none" normalizeH="0" baseline="0">
                <a:ln>
                  <a:noFill/>
                </a:ln>
                <a:solidFill>
                  <a:srgbClr val="E8BF6A"/>
                </a:solidFill>
                <a:effectLst/>
                <a:latin typeface="JetBrains Mono"/>
              </a:rPr>
              <a:t>&gt;</a:t>
            </a:r>
            <a:br>
              <a:rPr kumimoji="0" lang="fr-FR" altLang="fr-FR" sz="2000" b="0" i="0" u="none" strike="noStrike" cap="none" normalizeH="0" baseline="0">
                <a:ln>
                  <a:noFill/>
                </a:ln>
                <a:solidFill>
                  <a:srgbClr val="E8BF6A"/>
                </a:solidFill>
                <a:effectLst/>
                <a:latin typeface="JetBrains Mono"/>
              </a:rPr>
            </a:br>
            <a:r>
              <a:rPr kumimoji="0" lang="fr-FR" altLang="fr-FR" sz="2000" b="0" i="0" u="none" strike="noStrike" cap="none" normalizeH="0" baseline="0">
                <a:ln>
                  <a:noFill/>
                </a:ln>
                <a:solidFill>
                  <a:srgbClr val="E8BF6A"/>
                </a:solidFill>
                <a:effectLst/>
                <a:latin typeface="JetBrains Mono"/>
              </a:rPr>
              <a:t> </a:t>
            </a:r>
            <a:r>
              <a:rPr kumimoji="0" lang="fr-FR" altLang="fr-FR" sz="2000" b="0" i="0" u="none" strike="noStrike" cap="none" normalizeH="0" baseline="0">
                <a:ln>
                  <a:noFill/>
                </a:ln>
                <a:solidFill>
                  <a:srgbClr val="A9B7C6"/>
                </a:solidFill>
                <a:effectLst/>
                <a:latin typeface="JetBrains Mono"/>
              </a:rPr>
              <a:t>Please enter a valid email</a:t>
            </a:r>
            <a:br>
              <a:rPr kumimoji="0" lang="fr-FR" altLang="fr-FR" sz="2000" b="0" i="0" u="none" strike="noStrike" cap="none" normalizeH="0" baseline="0">
                <a:ln>
                  <a:noFill/>
                </a:ln>
                <a:solidFill>
                  <a:srgbClr val="A9B7C6"/>
                </a:solidFill>
                <a:effectLst/>
                <a:latin typeface="JetBrains Mono"/>
              </a:rPr>
            </a:br>
            <a:r>
              <a:rPr kumimoji="0" lang="fr-FR" altLang="fr-FR" sz="2000" b="0" i="0" u="none" strike="noStrike" cap="none" normalizeH="0" baseline="0">
                <a:ln>
                  <a:noFill/>
                </a:ln>
                <a:solidFill>
                  <a:srgbClr val="E8BF6A"/>
                </a:solidFill>
                <a:effectLst/>
                <a:latin typeface="JetBrains Mono"/>
              </a:rPr>
              <a:t>&lt;/span&gt;</a:t>
            </a:r>
            <a:r>
              <a:rPr kumimoji="0" lang="fr-FR" altLang="fr-FR" sz="2000" b="0" i="0" u="none" strike="noStrike" cap="none" normalizeH="0" baseline="0">
                <a:ln>
                  <a:noFill/>
                </a:ln>
                <a:solidFill>
                  <a:srgbClr val="A9B7C6"/>
                </a:solidFill>
                <a:effectLst/>
                <a:latin typeface="JetBrains Mono"/>
              </a:rPr>
              <a:t>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983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b="1" dirty="0"/>
              <a:t>Using </a:t>
            </a:r>
            <a:r>
              <a:rPr lang="en-US" b="1" dirty="0" err="1"/>
              <a:t>ngModel</a:t>
            </a:r>
            <a:r>
              <a:rPr lang="en-US" b="1" dirty="0"/>
              <a:t> with Two-Way-Binding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4BCF06C2-6CAE-460A-9DC9-433C108C835E}"/>
              </a:ext>
            </a:extLst>
          </p:cNvPr>
          <p:cNvSpPr>
            <a:spLocks noChangeArrowheads="1"/>
          </p:cNvSpPr>
          <p:nvPr/>
        </p:nvSpPr>
        <p:spPr bwMode="auto">
          <a:xfrm>
            <a:off x="1323975" y="2967449"/>
            <a:ext cx="8764643"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 </a:t>
            </a:r>
            <a:r>
              <a:rPr kumimoji="0" lang="fr-FR" altLang="fr-FR" b="0" i="0" u="none" strike="noStrike" cap="none" normalizeH="0" baseline="0" dirty="0">
                <a:ln>
                  <a:noFill/>
                </a:ln>
                <a:solidFill>
                  <a:srgbClr val="BABABA"/>
                </a:solidFill>
                <a:effectLst/>
                <a:latin typeface="JetBrains Mono"/>
              </a:rPr>
              <a:t>class</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form</a:t>
            </a:r>
            <a:r>
              <a:rPr kumimoji="0" lang="fr-FR" altLang="fr-FR" b="0" i="0" u="none" strike="noStrike" cap="none" normalizeH="0" baseline="0" dirty="0">
                <a:ln>
                  <a:noFill/>
                </a:ln>
                <a:solidFill>
                  <a:srgbClr val="A5C261"/>
                </a:solidFill>
                <a:effectLst/>
                <a:latin typeface="JetBrains Mono"/>
              </a:rPr>
              <a:t>-group"</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a:t>
            </a:r>
            <a:r>
              <a:rPr kumimoji="0" lang="fr-FR" altLang="fr-FR" b="0" i="0" u="none" strike="noStrike" cap="none" normalizeH="0" baseline="0" dirty="0" err="1">
                <a:ln>
                  <a:noFill/>
                </a:ln>
                <a:solidFill>
                  <a:srgbClr val="E8BF6A"/>
                </a:solidFill>
                <a:effectLst/>
                <a:latin typeface="JetBrains Mono"/>
              </a:rPr>
              <a:t>textarea</a:t>
            </a:r>
            <a:r>
              <a:rPr kumimoji="0" lang="fr-FR" altLang="fr-FR" b="0" i="0" u="none" strike="noStrike" cap="none" normalizeH="0" baseline="0" dirty="0">
                <a:ln>
                  <a:noFill/>
                </a:ln>
                <a:solidFill>
                  <a:srgbClr val="E8BF6A"/>
                </a:solidFill>
                <a:effectLst/>
                <a:latin typeface="JetBrains Mono"/>
              </a:rPr>
              <a:t> </a:t>
            </a:r>
            <a:r>
              <a:rPr kumimoji="0" lang="fr-FR" altLang="fr-FR" b="0" i="0" u="none" strike="noStrike" cap="none" normalizeH="0" baseline="0" dirty="0">
                <a:ln>
                  <a:noFill/>
                </a:ln>
                <a:solidFill>
                  <a:srgbClr val="BABABA"/>
                </a:solidFill>
                <a:effectLst/>
                <a:latin typeface="JetBrains Mono"/>
              </a:rPr>
              <a:t>class</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form</a:t>
            </a:r>
            <a:r>
              <a:rPr kumimoji="0" lang="fr-FR" altLang="fr-FR" b="0" i="0" u="none" strike="noStrike" cap="none" normalizeH="0" baseline="0" dirty="0">
                <a:ln>
                  <a:noFill/>
                </a:ln>
                <a:solidFill>
                  <a:srgbClr val="A5C261"/>
                </a:solidFill>
                <a:effectLst/>
                <a:latin typeface="JetBrains Mono"/>
              </a:rPr>
              <a:t>-control" </a:t>
            </a:r>
            <a:r>
              <a:rPr kumimoji="0" lang="fr-FR" altLang="fr-FR" b="0" i="0" u="none" strike="noStrike" cap="none" normalizeH="0" baseline="0" dirty="0" err="1">
                <a:ln>
                  <a:noFill/>
                </a:ln>
                <a:solidFill>
                  <a:srgbClr val="BABABA"/>
                </a:solidFill>
                <a:effectLst/>
                <a:latin typeface="JetBrains Mono"/>
              </a:rPr>
              <a:t>name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questionAnswer</a:t>
            </a:r>
            <a:r>
              <a:rPr kumimoji="0" lang="fr-FR" altLang="fr-FR" b="0" i="0" u="none" strike="noStrike" cap="none" normalizeH="0" baseline="0" dirty="0">
                <a:ln>
                  <a:noFill/>
                </a:ln>
                <a:solidFill>
                  <a:srgbClr val="A5C261"/>
                </a:solidFill>
                <a:effectLst/>
                <a:latin typeface="JetBrains Mono"/>
              </a:rPr>
              <a:t>" </a:t>
            </a:r>
            <a:r>
              <a:rPr kumimoji="0" lang="fr-FR" altLang="fr-FR" b="0" i="0" u="none" strike="noStrike" cap="none" normalizeH="0" baseline="0" dirty="0" err="1">
                <a:ln>
                  <a:noFill/>
                </a:ln>
                <a:solidFill>
                  <a:srgbClr val="BABABA"/>
                </a:solidFill>
                <a:effectLst/>
                <a:latin typeface="JetBrains Mono"/>
              </a:rPr>
              <a:t>rows</a:t>
            </a:r>
            <a:r>
              <a:rPr kumimoji="0" lang="fr-FR" altLang="fr-FR" b="0" i="0" u="none" strike="noStrike" cap="none" normalizeH="0" baseline="0" dirty="0">
                <a:ln>
                  <a:noFill/>
                </a:ln>
                <a:solidFill>
                  <a:srgbClr val="A5C261"/>
                </a:solidFill>
                <a:effectLst/>
                <a:latin typeface="JetBrains Mono"/>
              </a:rPr>
              <a:t>="3" </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err="1">
                <a:ln>
                  <a:noFill/>
                </a:ln>
                <a:solidFill>
                  <a:srgbClr val="9876AA"/>
                </a:solidFill>
                <a:effectLst/>
                <a:latin typeface="JetBrains Mono"/>
              </a:rPr>
              <a:t>ngModel</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9B7C6"/>
                </a:solidFill>
                <a:effectLst/>
                <a:latin typeface="JetBrains Mono"/>
              </a:rPr>
              <a:t>answer</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br>
              <a:rPr kumimoji="0" lang="fr-FR" altLang="fr-FR" b="0" i="0" u="none" strike="noStrike" cap="none" normalizeH="0" baseline="0" dirty="0">
                <a:ln>
                  <a:noFill/>
                </a:ln>
                <a:solidFill>
                  <a:srgbClr val="E8BF6A"/>
                </a:solidFill>
                <a:effectLst/>
                <a:latin typeface="JetBrains Mono"/>
              </a:rPr>
            </a:br>
            <a:r>
              <a:rPr kumimoji="0" lang="fr-FR" altLang="fr-FR" b="0" i="0" u="none" strike="noStrike" cap="none" normalizeH="0" baseline="0" dirty="0">
                <a:ln>
                  <a:noFill/>
                </a:ln>
                <a:solidFill>
                  <a:srgbClr val="E8BF6A"/>
                </a:solidFill>
                <a:effectLst/>
                <a:latin typeface="JetBrains Mono"/>
              </a:rPr>
              <a:t>  &lt;/</a:t>
            </a:r>
            <a:r>
              <a:rPr kumimoji="0" lang="fr-FR" altLang="fr-FR" b="0" i="0" u="none" strike="noStrike" cap="none" normalizeH="0" baseline="0" dirty="0" err="1">
                <a:ln>
                  <a:noFill/>
                </a:ln>
                <a:solidFill>
                  <a:srgbClr val="E8BF6A"/>
                </a:solidFill>
                <a:effectLst/>
                <a:latin typeface="JetBrains Mono"/>
              </a:rPr>
              <a:t>textarea</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endParaRPr kumimoji="0" lang="fr-FR" altLang="fr-FR"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E8BF6A"/>
                </a:solidFill>
                <a:effectLst/>
                <a:latin typeface="JetBrains Mono"/>
              </a:rPr>
              <a:t>&lt;p&gt;</a:t>
            </a:r>
            <a:r>
              <a:rPr kumimoji="0" lang="fr-FR" altLang="fr-FR" b="0" i="0" u="none" strike="noStrike" cap="none" normalizeH="0" baseline="0" dirty="0" err="1">
                <a:ln>
                  <a:noFill/>
                </a:ln>
                <a:solidFill>
                  <a:srgbClr val="A9B7C6"/>
                </a:solidFill>
                <a:effectLst/>
                <a:latin typeface="JetBrains Mono"/>
              </a:rPr>
              <a:t>Your</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reply</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err="1">
                <a:ln>
                  <a:noFill/>
                </a:ln>
                <a:solidFill>
                  <a:srgbClr val="A9B7C6"/>
                </a:solidFill>
                <a:effectLst/>
                <a:latin typeface="JetBrains Mono"/>
              </a:rPr>
              <a:t>answer</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E8BF6A"/>
                </a:solidFill>
                <a:effectLst/>
                <a:latin typeface="JetBrains Mono"/>
              </a:rPr>
              <a:t>&lt;/p&gt;</a:t>
            </a:r>
            <a:r>
              <a:rPr kumimoji="0" lang="fr-FR" altLang="fr-FR" b="0" i="0" u="none" strike="noStrike" cap="none" normalizeH="0" baseline="0" dirty="0">
                <a:ln>
                  <a:noFill/>
                </a:ln>
                <a:solidFill>
                  <a:srgbClr val="A9B7C6"/>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94492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Grouping Form Controls </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075900C1-8F66-4A27-9108-BCBA8BB98509}"/>
              </a:ext>
            </a:extLst>
          </p:cNvPr>
          <p:cNvSpPr>
            <a:spLocks noChangeArrowheads="1"/>
          </p:cNvSpPr>
          <p:nvPr/>
        </p:nvSpPr>
        <p:spPr bwMode="auto">
          <a:xfrm>
            <a:off x="1519706" y="3061812"/>
            <a:ext cx="7567328"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&lt;div </a:t>
            </a:r>
            <a:r>
              <a:rPr kumimoji="0" lang="fr-FR" altLang="fr-FR" b="0" i="0" u="none" strike="noStrike" cap="none" normalizeH="0" baseline="0">
                <a:ln>
                  <a:noFill/>
                </a:ln>
                <a:solidFill>
                  <a:srgbClr val="BABABA"/>
                </a:solidFill>
                <a:effectLst/>
                <a:latin typeface="JetBrains Mono"/>
              </a:rPr>
              <a:t>id</a:t>
            </a:r>
            <a:r>
              <a:rPr kumimoji="0" lang="fr-FR" altLang="fr-FR" b="0" i="0" u="none" strike="noStrike" cap="none" normalizeH="0" baseline="0">
                <a:ln>
                  <a:noFill/>
                </a:ln>
                <a:solidFill>
                  <a:srgbClr val="A5C261"/>
                </a:solidFill>
                <a:effectLst/>
                <a:latin typeface="JetBrains Mono"/>
              </a:rPr>
              <a:t>="user-data" </a:t>
            </a:r>
            <a:r>
              <a:rPr kumimoji="0" lang="fr-FR" altLang="fr-FR" b="0" i="0" u="none" strike="noStrike" cap="none" normalizeH="0" baseline="0">
                <a:ln>
                  <a:noFill/>
                </a:ln>
                <a:solidFill>
                  <a:srgbClr val="BABABA"/>
                </a:solidFill>
                <a:effectLst/>
                <a:latin typeface="JetBrains Mono"/>
              </a:rPr>
              <a:t>ngModelGroup</a:t>
            </a:r>
            <a:r>
              <a:rPr kumimoji="0" lang="fr-FR" altLang="fr-FR" b="0" i="0" u="none" strike="noStrike" cap="none" normalizeH="0" baseline="0">
                <a:ln>
                  <a:noFill/>
                </a:ln>
                <a:solidFill>
                  <a:srgbClr val="A5C261"/>
                </a:solidFill>
                <a:effectLst/>
                <a:latin typeface="JetBrains Mono"/>
              </a:rPr>
              <a:t>="userData" </a:t>
            </a:r>
            <a:r>
              <a:rPr kumimoji="0" lang="fr-FR" altLang="fr-FR" b="0" i="0" u="none" strike="noStrike" cap="none" normalizeH="0" baseline="0">
                <a:ln>
                  <a:noFill/>
                </a:ln>
                <a:solidFill>
                  <a:srgbClr val="BABABA"/>
                </a:solidFill>
                <a:effectLst/>
                <a:latin typeface="JetBrains Mono"/>
              </a:rPr>
              <a:t>#</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5C261"/>
                </a:solidFill>
                <a:effectLst/>
                <a:latin typeface="JetBrains Mono"/>
              </a:rPr>
              <a:t>="ngModelGroup"</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 control s here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&lt;/div&gt;</a:t>
            </a: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&lt;p </a:t>
            </a:r>
            <a:r>
              <a:rPr kumimoji="0" lang="fr-FR" altLang="fr-FR" b="0" i="1" u="none" strike="noStrike" cap="none" normalizeH="0" baseline="0">
                <a:ln>
                  <a:noFill/>
                </a:ln>
                <a:solidFill>
                  <a:srgbClr val="9876AA"/>
                </a:solidFill>
                <a:effectLst/>
                <a:latin typeface="JetBrains Mono"/>
              </a:rPr>
              <a:t>*ngIf</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A9B7C6"/>
                </a:solidFill>
                <a:effectLst/>
                <a:latin typeface="JetBrains Mono"/>
              </a:rPr>
              <a:t>!</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valid </a:t>
            </a:r>
            <a:r>
              <a:rPr kumimoji="0" lang="fr-FR" altLang="fr-FR" b="0" i="0" u="none" strike="noStrike" cap="none" normalizeH="0" baseline="0">
                <a:ln>
                  <a:noFill/>
                </a:ln>
                <a:solidFill>
                  <a:srgbClr val="A9B7C6"/>
                </a:solidFill>
                <a:effectLst/>
                <a:latin typeface="JetBrains Mono"/>
              </a:rPr>
              <a:t>&amp;&amp; </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touched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user Data is invalid</a:t>
            </a:r>
            <a:r>
              <a:rPr kumimoji="0" lang="fr-FR" altLang="fr-FR" b="0" i="0" u="none" strike="noStrike" cap="none" normalizeH="0" baseline="0">
                <a:ln>
                  <a:noFill/>
                </a:ln>
                <a:solidFill>
                  <a:srgbClr val="E8BF6A"/>
                </a:solidFill>
                <a:effectLst/>
                <a:latin typeface="JetBrains Mono"/>
              </a:rPr>
              <a:t>&lt;/p&gt;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344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b="1" dirty="0"/>
              <a:t>Handling Radio Buttons</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7985EC4B-9B72-4940-9085-0FD5971577E9}"/>
              </a:ext>
            </a:extLst>
          </p:cNvPr>
          <p:cNvSpPr>
            <a:spLocks noChangeArrowheads="1"/>
          </p:cNvSpPr>
          <p:nvPr/>
        </p:nvSpPr>
        <p:spPr bwMode="auto">
          <a:xfrm>
            <a:off x="1793043" y="2690336"/>
            <a:ext cx="6322115"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 </a:t>
            </a:r>
            <a:r>
              <a:rPr kumimoji="0" lang="fr-FR" altLang="fr-FR" b="0" i="0" u="none" strike="noStrike" cap="none" normalizeH="0" baseline="0" dirty="0">
                <a:ln>
                  <a:noFill/>
                </a:ln>
                <a:solidFill>
                  <a:srgbClr val="BABABA"/>
                </a:solidFill>
                <a:effectLst/>
                <a:latin typeface="JetBrains Mono"/>
              </a:rPr>
              <a:t>class</a:t>
            </a:r>
            <a:r>
              <a:rPr kumimoji="0" lang="fr-FR" altLang="fr-FR" b="0" i="0" u="none" strike="noStrike" cap="none" normalizeH="0" baseline="0" dirty="0">
                <a:ln>
                  <a:noFill/>
                </a:ln>
                <a:solidFill>
                  <a:srgbClr val="A5C261"/>
                </a:solidFill>
                <a:effectLst/>
                <a:latin typeface="JetBrains Mono"/>
              </a:rPr>
              <a:t>="radio" </a:t>
            </a:r>
            <a:r>
              <a:rPr kumimoji="0" lang="fr-FR" altLang="fr-FR" b="0" i="1" u="none" strike="noStrike" cap="none" normalizeH="0" baseline="0" dirty="0">
                <a:ln>
                  <a:noFill/>
                </a:ln>
                <a:solidFill>
                  <a:srgbClr val="9876AA"/>
                </a:solidFill>
                <a:effectLst/>
                <a:latin typeface="JetBrains Mono"/>
              </a:rPr>
              <a:t>*</a:t>
            </a:r>
            <a:r>
              <a:rPr kumimoji="0" lang="fr-FR" altLang="fr-FR" b="0" i="1" u="none" strike="noStrike" cap="none" normalizeH="0" baseline="0" dirty="0" err="1">
                <a:ln>
                  <a:noFill/>
                </a:ln>
                <a:solidFill>
                  <a:srgbClr val="9876AA"/>
                </a:solidFill>
                <a:effectLst/>
                <a:latin typeface="JetBrains Mono"/>
              </a:rPr>
              <a:t>ngFor</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CC7832"/>
                </a:solidFill>
                <a:effectLst/>
                <a:latin typeface="JetBrains Mono"/>
              </a:rPr>
              <a:t>let </a:t>
            </a:r>
            <a:r>
              <a:rPr kumimoji="0" lang="fr-FR" altLang="fr-FR" b="0" i="0" u="none" strike="noStrike" cap="none" normalizeH="0" baseline="0" dirty="0">
                <a:ln>
                  <a:noFill/>
                </a:ln>
                <a:solidFill>
                  <a:srgbClr val="A9B7C6"/>
                </a:solidFill>
                <a:effectLst/>
                <a:latin typeface="JetBrains Mono"/>
              </a:rPr>
              <a:t>g of </a:t>
            </a:r>
            <a:r>
              <a:rPr kumimoji="0" lang="fr-FR" altLang="fr-FR" b="0" i="0" u="none" strike="noStrike" cap="none" normalizeH="0" baseline="0" dirty="0" err="1">
                <a:ln>
                  <a:noFill/>
                </a:ln>
                <a:solidFill>
                  <a:srgbClr val="A9B7C6"/>
                </a:solidFill>
                <a:effectLst/>
                <a:latin typeface="JetBrains Mono"/>
              </a:rPr>
              <a:t>genders</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&lt;label&gt;</a:t>
            </a:r>
            <a:br>
              <a:rPr kumimoji="0" lang="fr-FR" altLang="fr-FR" b="0" i="0" u="none" strike="noStrike" cap="none" normalizeH="0" baseline="0" dirty="0">
                <a:ln>
                  <a:noFill/>
                </a:ln>
                <a:solidFill>
                  <a:srgbClr val="E8BF6A"/>
                </a:solidFill>
                <a:effectLst/>
                <a:latin typeface="JetBrains Mono"/>
              </a:rPr>
            </a:br>
            <a:r>
              <a:rPr kumimoji="0" lang="fr-FR" altLang="fr-FR" b="0" i="0" u="none" strike="noStrike" cap="none" normalizeH="0" baseline="0" dirty="0">
                <a:ln>
                  <a:noFill/>
                </a:ln>
                <a:solidFill>
                  <a:srgbClr val="E8BF6A"/>
                </a:solidFill>
                <a:effectLst/>
                <a:latin typeface="JetBrains Mono"/>
              </a:rPr>
              <a:t>    &lt;input </a:t>
            </a:r>
            <a:r>
              <a:rPr kumimoji="0" lang="fr-FR" altLang="fr-FR" b="0" i="0" u="none" strike="noStrike" cap="none" normalizeH="0" baseline="0" dirty="0">
                <a:ln>
                  <a:noFill/>
                </a:ln>
                <a:solidFill>
                  <a:srgbClr val="BABABA"/>
                </a:solidFill>
                <a:effectLst/>
                <a:latin typeface="JetBrains Mono"/>
              </a:rPr>
              <a:t>type</a:t>
            </a:r>
            <a:r>
              <a:rPr kumimoji="0" lang="fr-FR" altLang="fr-FR" b="0" i="0" u="none" strike="noStrike" cap="none" normalizeH="0" baseline="0" dirty="0">
                <a:ln>
                  <a:noFill/>
                </a:ln>
                <a:solidFill>
                  <a:srgbClr val="A5C261"/>
                </a:solidFill>
                <a:effectLst/>
                <a:latin typeface="JetBrains Mono"/>
              </a:rPr>
              <a:t>="radio" </a:t>
            </a:r>
            <a:r>
              <a:rPr kumimoji="0" lang="fr-FR" altLang="fr-FR" b="0" i="0" u="none" strike="noStrike" cap="none" normalizeH="0" baseline="0" dirty="0" err="1">
                <a:ln>
                  <a:noFill/>
                </a:ln>
                <a:solidFill>
                  <a:srgbClr val="BABABA"/>
                </a:solidFill>
                <a:effectLst/>
                <a:latin typeface="JetBrains Mono"/>
              </a:rPr>
              <a:t>name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gender</a:t>
            </a:r>
            <a:r>
              <a:rPr kumimoji="0" lang="fr-FR" altLang="fr-FR" b="0" i="0" u="none" strike="noStrike" cap="none" normalizeH="0" baseline="0" dirty="0">
                <a:ln>
                  <a:noFill/>
                </a:ln>
                <a:solidFill>
                  <a:srgbClr val="A5C261"/>
                </a:solidFill>
                <a:effectLst/>
                <a:latin typeface="JetBrains Mono"/>
              </a:rPr>
              <a:t>" </a:t>
            </a:r>
            <a:r>
              <a:rPr kumimoji="0" lang="fr-FR" altLang="fr-FR" b="0" i="0" u="none" strike="noStrike" cap="none" normalizeH="0" baseline="0" dirty="0" err="1">
                <a:ln>
                  <a:noFill/>
                </a:ln>
                <a:solidFill>
                  <a:srgbClr val="BABABA"/>
                </a:solidFill>
                <a:effectLst/>
                <a:latin typeface="JetBrains Mono"/>
              </a:rPr>
              <a:t>ngModel</a:t>
            </a:r>
            <a:r>
              <a:rPr kumimoji="0" lang="fr-FR" altLang="fr-FR" b="0" i="0" u="none" strike="noStrike" cap="none" normalizeH="0" baseline="0" dirty="0">
                <a:ln>
                  <a:noFill/>
                </a:ln>
                <a:solidFill>
                  <a:srgbClr val="BABABA"/>
                </a:solidFill>
                <a:effectLst/>
                <a:latin typeface="JetBrains Mono"/>
              </a:rPr>
              <a:t> </a:t>
            </a:r>
            <a:r>
              <a:rPr kumimoji="0" lang="fr-FR" altLang="fr-FR" b="0" i="0" u="none" strike="noStrike" cap="none" normalizeH="0" baseline="0" dirty="0">
                <a:ln>
                  <a:noFill/>
                </a:ln>
                <a:solidFill>
                  <a:srgbClr val="9876AA"/>
                </a:solidFill>
                <a:effectLst/>
                <a:latin typeface="JetBrains Mono"/>
              </a:rPr>
              <a:t>[value]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A9B7C6"/>
                </a:solidFill>
                <a:effectLst/>
                <a:latin typeface="JetBrains Mono"/>
              </a:rPr>
              <a:t>g</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A9B7C6"/>
                </a:solidFill>
                <a:effectLst/>
                <a:latin typeface="JetBrains Mono"/>
              </a:rPr>
              <a:t>g</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E8BF6A"/>
                </a:solidFill>
                <a:effectLst/>
                <a:latin typeface="JetBrains Mono"/>
              </a:rPr>
              <a:t>&lt;/label&gt;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A9B7C6"/>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A3FF9B7-F3D9-4B79-8F94-08D578890DCF}"/>
              </a:ext>
            </a:extLst>
          </p:cNvPr>
          <p:cNvSpPr>
            <a:spLocks noChangeArrowheads="1"/>
          </p:cNvSpPr>
          <p:nvPr/>
        </p:nvSpPr>
        <p:spPr bwMode="auto">
          <a:xfrm>
            <a:off x="1897818" y="5023835"/>
            <a:ext cx="267368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A9B7C6"/>
                </a:solidFill>
                <a:effectLst/>
                <a:latin typeface="JetBrains Mono"/>
              </a:rPr>
              <a:t>genders</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'male'</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female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07519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Data</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2427F86-CE89-4474-9685-B7640A5C7B2E}"/>
              </a:ext>
            </a:extLst>
          </p:cNvPr>
          <p:cNvSpPr>
            <a:spLocks noChangeArrowheads="1"/>
          </p:cNvSpPr>
          <p:nvPr/>
        </p:nvSpPr>
        <p:spPr bwMode="auto">
          <a:xfrm>
            <a:off x="2257425" y="2331022"/>
            <a:ext cx="5231817"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user={</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username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email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secretQuestion</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answer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gender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onSubmit(){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username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.myForm.</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.userData.</a:t>
            </a:r>
            <a:r>
              <a:rPr kumimoji="0" lang="fr-FR" altLang="fr-FR" sz="1600" b="0" i="0" u="none" strike="noStrike" cap="none" normalizeH="0" baseline="0">
                <a:ln>
                  <a:noFill/>
                </a:ln>
                <a:solidFill>
                  <a:srgbClr val="9876AA"/>
                </a:solidFill>
                <a:effectLst/>
                <a:latin typeface="JetBrains Mono"/>
              </a:rPr>
              <a:t>username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email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.myForm.</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.userData.</a:t>
            </a:r>
            <a:r>
              <a:rPr kumimoji="0" lang="fr-FR" altLang="fr-FR" sz="1600" b="0" i="0" u="none" strike="noStrike" cap="none" normalizeH="0" baseline="0">
                <a:ln>
                  <a:noFill/>
                </a:ln>
                <a:solidFill>
                  <a:srgbClr val="9876AA"/>
                </a:solidFill>
                <a:effectLst/>
                <a:latin typeface="JetBrains Mono"/>
              </a:rPr>
              <a:t>email</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gender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.myForm.</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gender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secretQuestion</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.myForm.</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.secret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user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answer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.myForm.</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.questionAnswer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860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Reset a form</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CB8956C9-15DD-4281-BC87-01EBBEFADAF1}"/>
              </a:ext>
            </a:extLst>
          </p:cNvPr>
          <p:cNvSpPr>
            <a:spLocks noChangeArrowheads="1"/>
          </p:cNvSpPr>
          <p:nvPr/>
        </p:nvSpPr>
        <p:spPr bwMode="auto">
          <a:xfrm>
            <a:off x="1390650" y="3116549"/>
            <a:ext cx="214469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this</a:t>
            </a:r>
            <a:r>
              <a:rPr kumimoji="0" lang="fr-FR" altLang="fr-FR" b="0" i="0" u="none" strike="noStrike" cap="none" normalizeH="0" baseline="0">
                <a:ln>
                  <a:noFill/>
                </a:ln>
                <a:solidFill>
                  <a:srgbClr val="A9B7C6"/>
                </a:solidFill>
                <a:effectLst/>
                <a:latin typeface="JetBrains Mono"/>
              </a:rPr>
              <a:t>.myForm.</a:t>
            </a:r>
            <a:r>
              <a:rPr kumimoji="0" lang="fr-FR" altLang="fr-FR" b="0" i="0" u="none" strike="noStrike" cap="none" normalizeH="0" baseline="0">
                <a:ln>
                  <a:noFill/>
                </a:ln>
                <a:solidFill>
                  <a:srgbClr val="FFC66D"/>
                </a:solidFill>
                <a:effectLst/>
                <a:latin typeface="JetBrains Mono"/>
              </a:rPr>
              <a:t>reset</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8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8</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May 2019</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Internal</a:t>
            </a:r>
            <a:r>
              <a:rPr lang="fr-MA" b="1" dirty="0">
                <a:latin typeface="Roboto" panose="02000000000000000000" pitchFamily="2" charset="0"/>
                <a:ea typeface="Roboto" panose="02000000000000000000" pitchFamily="2" charset="0"/>
              </a:rPr>
              <a:t> changes </a:t>
            </a:r>
          </a:p>
          <a:p>
            <a:pPr marL="342900" indent="-342900">
              <a:spcBef>
                <a:spcPts val="600"/>
              </a:spcBef>
              <a:buFont typeface="Wingdings" panose="05000000000000000000" pitchFamily="2" charset="2"/>
              <a:buChar char="ü"/>
            </a:pPr>
            <a:r>
              <a:rPr lang="fr-MA" b="1" dirty="0">
                <a:latin typeface="Roboto" panose="02000000000000000000" pitchFamily="2" charset="0"/>
                <a:ea typeface="Roboto" panose="02000000000000000000" pitchFamily="2" charset="0"/>
              </a:rPr>
              <a:t>@</a:t>
            </a:r>
            <a:r>
              <a:rPr lang="fr-MA" b="1" dirty="0" err="1">
                <a:latin typeface="Roboto" panose="02000000000000000000" pitchFamily="2" charset="0"/>
                <a:ea typeface="Roboto" panose="02000000000000000000" pitchFamily="2" charset="0"/>
              </a:rPr>
              <a:t>angular</a:t>
            </a:r>
            <a:r>
              <a:rPr lang="fr-MA" b="1" dirty="0">
                <a:latin typeface="Roboto" panose="02000000000000000000" pitchFamily="2" charset="0"/>
                <a:ea typeface="Roboto" panose="02000000000000000000" pitchFamily="2" charset="0"/>
              </a:rPr>
              <a:t>/http </a:t>
            </a:r>
            <a:r>
              <a:rPr lang="fr-MA" b="1" dirty="0" err="1">
                <a:latin typeface="Roboto" panose="02000000000000000000" pitchFamily="2" charset="0"/>
                <a:ea typeface="Roboto" panose="02000000000000000000" pitchFamily="2" charset="0"/>
              </a:rPr>
              <a:t>is</a:t>
            </a:r>
            <a:r>
              <a:rPr lang="fr-MA" b="1" dirty="0">
                <a:latin typeface="Roboto" panose="02000000000000000000" pitchFamily="2" charset="0"/>
                <a:ea typeface="Roboto" panose="02000000000000000000" pitchFamily="2" charset="0"/>
              </a:rPr>
              <a:t> no longer </a:t>
            </a:r>
            <a:r>
              <a:rPr lang="fr-MA" b="1" dirty="0" err="1">
                <a:latin typeface="Roboto" panose="02000000000000000000" pitchFamily="2" charset="0"/>
                <a:ea typeface="Roboto" panose="02000000000000000000" pitchFamily="2" charset="0"/>
              </a:rPr>
              <a:t>supported</a:t>
            </a:r>
            <a:r>
              <a:rPr lang="fr-MA" b="1" dirty="0">
                <a:latin typeface="Roboto" panose="02000000000000000000" pitchFamily="2" charset="0"/>
                <a:ea typeface="Roboto" panose="02000000000000000000" pitchFamily="2" charset="0"/>
              </a:rPr>
              <a:t>, use @Angular/</a:t>
            </a:r>
            <a:r>
              <a:rPr lang="fr-MA" b="1" dirty="0" err="1">
                <a:latin typeface="Roboto" panose="02000000000000000000" pitchFamily="2" charset="0"/>
                <a:ea typeface="Roboto" panose="02000000000000000000" pitchFamily="2" charset="0"/>
              </a:rPr>
              <a:t>common</a:t>
            </a:r>
            <a:r>
              <a:rPr lang="fr-MA" b="1" dirty="0">
                <a:latin typeface="Roboto" panose="02000000000000000000" pitchFamily="2" charset="0"/>
                <a:ea typeface="Roboto" panose="02000000000000000000" pitchFamily="2" charset="0"/>
              </a:rPr>
              <a:t>/http </a:t>
            </a:r>
            <a:r>
              <a:rPr lang="fr-MA" b="1" dirty="0" err="1">
                <a:latin typeface="Roboto" panose="02000000000000000000" pitchFamily="2" charset="0"/>
                <a:ea typeface="Roboto" panose="02000000000000000000" pitchFamily="2" charset="0"/>
              </a:rPr>
              <a:t>instead</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ViewChild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changed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temporary</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fr-MA" b="1" dirty="0">
              <a:latin typeface="Roboto" panose="02000000000000000000" pitchFamily="2" charset="0"/>
              <a:ea typeface="Roboto" panose="02000000000000000000" pitchFamily="2" charset="0"/>
            </a:endParaRPr>
          </a:p>
          <a:p>
            <a:pPr marL="0" indent="0">
              <a:spcBef>
                <a:spcPts val="600"/>
              </a:spcBef>
              <a:buNone/>
            </a:pP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027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Fourth</a:t>
            </a:r>
            <a:r>
              <a:rPr lang="fr-FR" dirty="0"/>
              <a: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2667475974"/>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8575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fr-FR" dirty="0">
                <a:latin typeface="Roboto" panose="02000000000000000000"/>
              </a:rPr>
              <a:t>Forms: </a:t>
            </a:r>
            <a:r>
              <a:rPr lang="fr-FR" dirty="0" err="1">
                <a:latin typeface="Roboto" panose="02000000000000000000"/>
              </a:rPr>
              <a:t>Reactive</a:t>
            </a:r>
            <a:endParaRPr lang="fr-FR"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740519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err="1"/>
              <a:t>Reactive</a:t>
            </a:r>
            <a:r>
              <a:rPr lang="fr-MA" dirty="0"/>
              <a:t>: </a:t>
            </a:r>
            <a:r>
              <a:rPr lang="fr-MA" dirty="0" err="1"/>
              <a:t>Creation</a:t>
            </a:r>
            <a:r>
              <a:rPr lang="fr-MA" dirty="0"/>
              <a:t> of the </a:t>
            </a:r>
            <a:r>
              <a:rPr lang="fr-MA" dirty="0" err="1"/>
              <a:t>form</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AED97FBA-90D4-4A50-B329-227A0507A2AB}"/>
              </a:ext>
            </a:extLst>
          </p:cNvPr>
          <p:cNvSpPr/>
          <p:nvPr/>
        </p:nvSpPr>
        <p:spPr>
          <a:xfrm>
            <a:off x="680321" y="2243335"/>
            <a:ext cx="6096000" cy="377026"/>
          </a:xfrm>
          <a:prstGeom prst="rect">
            <a:avLst/>
          </a:prstGeom>
        </p:spPr>
        <p:txBody>
          <a:bodyPr>
            <a:spAutoFit/>
          </a:bodyPr>
          <a:lstStyle/>
          <a:p>
            <a:pPr>
              <a:lnSpc>
                <a:spcPct val="107000"/>
              </a:lnSpc>
              <a:spcBef>
                <a:spcPts val="1200"/>
              </a:spcBef>
              <a:spcAft>
                <a:spcPts val="1200"/>
              </a:spcAft>
            </a:pPr>
            <a:r>
              <a:rPr lang="fr-MA" dirty="0">
                <a:latin typeface="Arial" panose="020B0604020202020204" pitchFamily="34" charset="0"/>
                <a:ea typeface="Times New Roman" panose="02020603050405020304" pitchFamily="18" charset="0"/>
                <a:cs typeface="Times New Roman" panose="02020603050405020304" pitchFamily="18" charset="0"/>
              </a:rPr>
              <a:t>Must import the </a:t>
            </a:r>
            <a:r>
              <a:rPr lang="fr-MA" sz="1600" dirty="0" err="1">
                <a:latin typeface="Courier New" panose="02070309020205020404" pitchFamily="49" charset="0"/>
                <a:ea typeface="Times New Roman" panose="02020603050405020304" pitchFamily="18" charset="0"/>
                <a:cs typeface="Times New Roman" panose="02020603050405020304" pitchFamily="18" charset="0"/>
              </a:rPr>
              <a:t>ReactiveFormsModule</a:t>
            </a:r>
            <a:r>
              <a:rPr lang="fr-MA" sz="1600"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latin typeface="Arial" panose="020B0604020202020204" pitchFamily="34" charset="0"/>
                <a:ea typeface="Times New Roman" panose="02020603050405020304" pitchFamily="18" charset="0"/>
                <a:cs typeface="Times New Roman" panose="02020603050405020304" pitchFamily="18" charset="0"/>
              </a:rPr>
              <a:t>in </a:t>
            </a:r>
            <a:r>
              <a:rPr lang="fr-MA" dirty="0" err="1">
                <a:latin typeface="Arial" panose="020B0604020202020204" pitchFamily="34" charset="0"/>
                <a:ea typeface="Times New Roman" panose="02020603050405020304" pitchFamily="18" charset="0"/>
                <a:cs typeface="Times New Roman" panose="02020603050405020304" pitchFamily="18" charset="0"/>
              </a:rPr>
              <a:t>app.module.ts</a:t>
            </a:r>
            <a:r>
              <a:rPr lang="fr-MA" dirty="0">
                <a:latin typeface="Arial" panose="020B0604020202020204" pitchFamily="34" charset="0"/>
                <a:ea typeface="Times New Roman" panose="02020603050405020304" pitchFamily="18" charset="0"/>
                <a:cs typeface="Times New Roman" panose="02020603050405020304" pitchFamily="18" charset="0"/>
              </a:rPr>
              <a:t> </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F28916BF-57CF-4C40-9619-C4AB7A2A5306}"/>
              </a:ext>
            </a:extLst>
          </p:cNvPr>
          <p:cNvSpPr/>
          <p:nvPr/>
        </p:nvSpPr>
        <p:spPr>
          <a:xfrm>
            <a:off x="759852" y="3157390"/>
            <a:ext cx="6096000" cy="2754793"/>
          </a:xfrm>
          <a:prstGeom prst="rect">
            <a:avLst/>
          </a:prstGeom>
        </p:spPr>
        <p:txBody>
          <a:bodyPr>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ngOnInit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'username':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'email':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('male')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37041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Syncing HTML and Form</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C300F52-0DDB-4CDB-B9C0-81A48274722B}"/>
              </a:ext>
            </a:extLst>
          </p:cNvPr>
          <p:cNvSpPr/>
          <p:nvPr/>
        </p:nvSpPr>
        <p:spPr>
          <a:xfrm>
            <a:off x="759852" y="2460889"/>
            <a:ext cx="6096000" cy="3643883"/>
          </a:xfrm>
          <a:prstGeom prst="rect">
            <a:avLst/>
          </a:prstGeom>
        </p:spPr>
        <p:txBody>
          <a:bodyPr>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&lt;form </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signupFrom</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class="form-group"&gt;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&lt;label for="username"&gt;Username&lt;/label&gt;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&lt;input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type="text"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id="username"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formControlName</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="username"</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class="form-control"&gt;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&lt;/form&gt;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98152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submit de form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C300F52-0DDB-4CDB-B9C0-81A48274722B}"/>
              </a:ext>
            </a:extLst>
          </p:cNvPr>
          <p:cNvSpPr/>
          <p:nvPr/>
        </p:nvSpPr>
        <p:spPr>
          <a:xfrm>
            <a:off x="759852" y="2460889"/>
            <a:ext cx="8841348" cy="2585323"/>
          </a:xfrm>
          <a:prstGeom prst="rect">
            <a:avLst/>
          </a:prstGeom>
        </p:spPr>
        <p:txBody>
          <a:bodyPr wrap="square">
            <a:spAutoFit/>
          </a:bodyPr>
          <a:lstStyle/>
          <a:p>
            <a:r>
              <a:rPr lang="en-US" dirty="0"/>
              <a:t>&lt;form [</a:t>
            </a:r>
            <a:r>
              <a:rPr lang="en-US" dirty="0" err="1"/>
              <a:t>formGroup</a:t>
            </a:r>
            <a:r>
              <a:rPr lang="en-US" dirty="0"/>
              <a:t>]="</a:t>
            </a:r>
            <a:r>
              <a:rPr lang="en-US" dirty="0" err="1"/>
              <a:t>signupFrom</a:t>
            </a:r>
            <a:r>
              <a:rPr lang="en-US" dirty="0"/>
              <a:t>" (</a:t>
            </a:r>
            <a:r>
              <a:rPr lang="en-US" dirty="0" err="1"/>
              <a:t>ngSubmit</a:t>
            </a:r>
            <a:r>
              <a:rPr lang="en-US" dirty="0"/>
              <a:t>)="</a:t>
            </a:r>
            <a:r>
              <a:rPr lang="en-US" dirty="0" err="1"/>
              <a:t>onSubmit</a:t>
            </a:r>
            <a:r>
              <a:rPr lang="en-US" dirty="0"/>
              <a:t>()"&gt; </a:t>
            </a:r>
            <a:endParaRPr lang="fr-MA" dirty="0"/>
          </a:p>
          <a:p>
            <a:r>
              <a:rPr lang="en-US" dirty="0"/>
              <a:t>… </a:t>
            </a:r>
            <a:endParaRPr lang="fr-MA" dirty="0"/>
          </a:p>
          <a:p>
            <a:r>
              <a:rPr lang="en-US" dirty="0"/>
              <a:t>&lt;form&gt; </a:t>
            </a:r>
            <a:endParaRPr lang="fr-MA" dirty="0"/>
          </a:p>
          <a:p>
            <a:r>
              <a:rPr lang="en-US" dirty="0"/>
              <a:t> </a:t>
            </a:r>
          </a:p>
          <a:p>
            <a:endParaRPr lang="en-US" dirty="0"/>
          </a:p>
          <a:p>
            <a:endParaRPr lang="fr-MA" dirty="0"/>
          </a:p>
          <a:p>
            <a:r>
              <a:rPr lang="en-US" dirty="0" err="1"/>
              <a:t>onSubmit</a:t>
            </a:r>
            <a:r>
              <a:rPr lang="en-US" dirty="0"/>
              <a:t>(){ </a:t>
            </a:r>
            <a:endParaRPr lang="fr-MA" dirty="0"/>
          </a:p>
          <a:p>
            <a:r>
              <a:rPr lang="en-US" dirty="0"/>
              <a:t>	console.log(</a:t>
            </a:r>
            <a:r>
              <a:rPr lang="en-US" dirty="0" err="1"/>
              <a:t>this.signupFrom</a:t>
            </a:r>
            <a:r>
              <a:rPr lang="en-US" dirty="0"/>
              <a:t>); </a:t>
            </a:r>
            <a:endParaRPr lang="fr-MA" dirty="0"/>
          </a:p>
          <a:p>
            <a:r>
              <a:rPr lang="en-US" dirty="0"/>
              <a:t>} </a:t>
            </a:r>
            <a:endParaRPr lang="fr-MA" dirty="0"/>
          </a:p>
        </p:txBody>
      </p:sp>
    </p:spTree>
    <p:extLst>
      <p:ext uri="{BB962C8B-B14F-4D97-AF65-F5344CB8AC3E}">
        <p14:creationId xmlns:p14="http://schemas.microsoft.com/office/powerpoint/2010/main" val="6338552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Validation</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F4836B61-FC46-44DE-BAFF-35589805DA84}"/>
              </a:ext>
            </a:extLst>
          </p:cNvPr>
          <p:cNvSpPr/>
          <p:nvPr/>
        </p:nvSpPr>
        <p:spPr>
          <a:xfrm>
            <a:off x="759852" y="2539353"/>
            <a:ext cx="10904064" cy="1569340"/>
          </a:xfrm>
          <a:prstGeom prst="rect">
            <a:avLst/>
          </a:prstGeom>
        </p:spPr>
        <p:txBody>
          <a:bodyPr wrap="square">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'username':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r>
              <a:rPr lang="en-US" dirty="0" err="1">
                <a:latin typeface="Courier New" panose="02070309020205020404" pitchFamily="49" charset="0"/>
                <a:ea typeface="Times New Roman" panose="02020603050405020304" pitchFamily="18" charset="0"/>
                <a:cs typeface="Times New Roman" panose="02020603050405020304" pitchFamily="18" charset="0"/>
              </a:rPr>
              <a:t>Validators.required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'email':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r>
              <a:rPr lang="en-US" b="1"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latin typeface="Courier New" panose="02070309020205020404" pitchFamily="49" charset="0"/>
                <a:ea typeface="Times New Roman" panose="02020603050405020304" pitchFamily="18" charset="0"/>
                <a:cs typeface="Times New Roman" panose="02020603050405020304" pitchFamily="18" charset="0"/>
              </a:rPr>
              <a:t>Validators.required,Validators.email</a:t>
            </a:r>
            <a:r>
              <a:rPr lang="en-US" b="1" dirty="0">
                <a:latin typeface="Courier New" panose="02070309020205020404" pitchFamily="49" charset="0"/>
                <a:ea typeface="Times New Roman" panose="02020603050405020304" pitchFamily="18" charset="0"/>
                <a:cs typeface="Times New Roman" panose="02020603050405020304" pitchFamily="18" charset="0"/>
              </a:rPr>
              <a: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('male')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8701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Getting Access to Controls</a:t>
            </a:r>
            <a:r>
              <a:rPr lang="en-US" dirty="0"/>
              <a:t>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552F455A-6292-45BA-9422-0653B1ECAEB5}"/>
              </a:ext>
            </a:extLst>
          </p:cNvPr>
          <p:cNvSpPr/>
          <p:nvPr/>
        </p:nvSpPr>
        <p:spPr>
          <a:xfrm>
            <a:off x="357962" y="2502604"/>
            <a:ext cx="10838121" cy="314996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u="sng" dirty="0" err="1">
                <a:latin typeface="Courier New" panose="02070309020205020404" pitchFamily="49" charset="0"/>
                <a:ea typeface="Times New Roman" panose="02020603050405020304" pitchFamily="18" charset="0"/>
                <a:cs typeface="Times New Roman" panose="02020603050405020304" pitchFamily="18" charset="0"/>
              </a:rPr>
              <a:t>signupFrom.get</a:t>
            </a:r>
            <a:r>
              <a:rPr lang="en-US" b="1" u="sng" dirty="0">
                <a:latin typeface="Courier New" panose="02070309020205020404" pitchFamily="49" charset="0"/>
                <a:ea typeface="Times New Roman" panose="02020603050405020304" pitchFamily="18" charset="0"/>
                <a:cs typeface="Times New Roman" panose="02020603050405020304" pitchFamily="18" charset="0"/>
              </a:rPr>
              <a:t>('username').</a:t>
            </a:r>
            <a:r>
              <a:rPr lang="en-US" dirty="0">
                <a:latin typeface="Courier New" panose="02070309020205020404" pitchFamily="49" charset="0"/>
                <a:ea typeface="Times New Roman" panose="02020603050405020304" pitchFamily="18" charset="0"/>
                <a:cs typeface="Times New Roman" panose="02020603050405020304" pitchFamily="18" charset="0"/>
              </a:rPr>
              <a:t>valid &amp;&amp; </a:t>
            </a:r>
            <a:r>
              <a:rPr lang="en-US" dirty="0" err="1">
                <a:latin typeface="Courier New" panose="02070309020205020404" pitchFamily="49" charset="0"/>
                <a:ea typeface="Times New Roman" panose="02020603050405020304" pitchFamily="18" charset="0"/>
                <a:cs typeface="Times New Roman" panose="02020603050405020304" pitchFamily="18" charset="0"/>
              </a:rPr>
              <a:t>signupFrom.get</a:t>
            </a:r>
            <a:r>
              <a:rPr lang="en-US" dirty="0">
                <a:latin typeface="Courier New" panose="02070309020205020404" pitchFamily="49" charset="0"/>
                <a:ea typeface="Times New Roman" panose="02020603050405020304" pitchFamily="18" charset="0"/>
                <a:cs typeface="Times New Roman" panose="02020603050405020304" pitchFamily="18" charset="0"/>
              </a:rPr>
              <a:t>('username').touched"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class="help-block"&gt;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Please enter a valid username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2400" dirty="0">
                <a:latin typeface="Arial" panose="020B0604020202020204" pitchFamily="34"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input.ng-invalid.ng-touched{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border: 1px solid red;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014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Group Control</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552F455A-6292-45BA-9422-0653B1ECAEB5}"/>
              </a:ext>
            </a:extLst>
          </p:cNvPr>
          <p:cNvSpPr/>
          <p:nvPr/>
        </p:nvSpPr>
        <p:spPr>
          <a:xfrm>
            <a:off x="550549" y="2084801"/>
            <a:ext cx="11465443" cy="4801314"/>
          </a:xfrm>
          <a:prstGeom prst="rect">
            <a:avLst/>
          </a:prstGeom>
        </p:spPr>
        <p:txBody>
          <a:bodyPr wrap="square">
            <a:spAutoFit/>
          </a:bodyPr>
          <a:lstStyle/>
          <a:p>
            <a:r>
              <a:rPr lang="en-US" dirty="0"/>
              <a:t>&lt;div </a:t>
            </a:r>
            <a:r>
              <a:rPr lang="en-US" dirty="0" err="1"/>
              <a:t>formGroupName</a:t>
            </a:r>
            <a:r>
              <a:rPr lang="en-US" dirty="0"/>
              <a:t>="</a:t>
            </a:r>
            <a:r>
              <a:rPr lang="en-US" dirty="0" err="1"/>
              <a:t>userData</a:t>
            </a:r>
            <a:r>
              <a:rPr lang="en-US" dirty="0"/>
              <a:t>"&gt; </a:t>
            </a:r>
            <a:endParaRPr lang="fr-MA" dirty="0"/>
          </a:p>
          <a:p>
            <a:pPr lvl="1"/>
            <a:r>
              <a:rPr lang="en-US" dirty="0"/>
              <a:t>&lt;div class="form-group"&gt; </a:t>
            </a:r>
            <a:endParaRPr lang="fr-MA" dirty="0"/>
          </a:p>
          <a:p>
            <a:pPr lvl="2"/>
            <a:r>
              <a:rPr lang="en-US" dirty="0"/>
              <a:t>&lt;label for="username"&gt;Username&lt;/label&gt; </a:t>
            </a:r>
            <a:endParaRPr lang="fr-MA" dirty="0"/>
          </a:p>
          <a:p>
            <a:pPr lvl="2"/>
            <a:r>
              <a:rPr lang="en-US" dirty="0"/>
              <a:t>&lt;input </a:t>
            </a:r>
            <a:r>
              <a:rPr lang="fr-MA" dirty="0"/>
              <a:t> </a:t>
            </a:r>
            <a:r>
              <a:rPr lang="en-US" dirty="0"/>
              <a:t>type="text" </a:t>
            </a:r>
            <a:r>
              <a:rPr lang="fr-MA" dirty="0"/>
              <a:t> </a:t>
            </a:r>
            <a:r>
              <a:rPr lang="en-US" dirty="0"/>
              <a:t>id="username" </a:t>
            </a:r>
            <a:r>
              <a:rPr lang="fr-MA" dirty="0"/>
              <a:t> </a:t>
            </a:r>
            <a:r>
              <a:rPr lang="en-US" dirty="0" err="1"/>
              <a:t>formControlName</a:t>
            </a:r>
            <a:r>
              <a:rPr lang="en-US" dirty="0"/>
              <a:t>="username" </a:t>
            </a:r>
            <a:r>
              <a:rPr lang="fr-MA" dirty="0"/>
              <a:t> </a:t>
            </a:r>
            <a:r>
              <a:rPr lang="en-US" dirty="0"/>
              <a:t>class="form-control”&gt; </a:t>
            </a:r>
            <a:endParaRPr lang="fr-MA" dirty="0"/>
          </a:p>
          <a:p>
            <a:pPr lvl="1"/>
            <a:r>
              <a:rPr lang="en-US" dirty="0"/>
              <a:t>&lt;/div&gt; </a:t>
            </a:r>
            <a:endParaRPr lang="fr-MA" dirty="0"/>
          </a:p>
          <a:p>
            <a:pPr lvl="1"/>
            <a:r>
              <a:rPr lang="en-US" dirty="0"/>
              <a:t>&lt;div class="form-group"&gt; </a:t>
            </a:r>
            <a:endParaRPr lang="fr-MA" dirty="0"/>
          </a:p>
          <a:p>
            <a:pPr lvl="2"/>
            <a:r>
              <a:rPr lang="en-US" dirty="0"/>
              <a:t>&lt;label for="email"&gt;email&lt;/label&gt; </a:t>
            </a:r>
            <a:endParaRPr lang="fr-MA" dirty="0"/>
          </a:p>
          <a:p>
            <a:pPr lvl="2"/>
            <a:r>
              <a:rPr lang="en-US" dirty="0"/>
              <a:t>&lt;input </a:t>
            </a:r>
            <a:r>
              <a:rPr lang="fr-MA" dirty="0"/>
              <a:t> </a:t>
            </a:r>
            <a:r>
              <a:rPr lang="en-US" dirty="0"/>
              <a:t>type="text" </a:t>
            </a:r>
            <a:r>
              <a:rPr lang="fr-MA" dirty="0"/>
              <a:t> </a:t>
            </a:r>
            <a:r>
              <a:rPr lang="en-US" dirty="0"/>
              <a:t>id="email" </a:t>
            </a:r>
            <a:r>
              <a:rPr lang="fr-MA" dirty="0"/>
              <a:t> </a:t>
            </a:r>
            <a:r>
              <a:rPr lang="en-US" dirty="0" err="1"/>
              <a:t>formControlName</a:t>
            </a:r>
            <a:r>
              <a:rPr lang="en-US" dirty="0"/>
              <a:t>="email" </a:t>
            </a:r>
            <a:r>
              <a:rPr lang="fr-MA" dirty="0"/>
              <a:t> </a:t>
            </a:r>
            <a:r>
              <a:rPr lang="en-US" dirty="0"/>
              <a:t>class="form-control"&gt; </a:t>
            </a:r>
            <a:endParaRPr lang="fr-MA" dirty="0"/>
          </a:p>
          <a:p>
            <a:pPr lvl="1"/>
            <a:r>
              <a:rPr lang="en-US" dirty="0"/>
              <a:t>&lt;/div&gt; </a:t>
            </a:r>
            <a:endParaRPr lang="fr-MA" dirty="0"/>
          </a:p>
          <a:p>
            <a:r>
              <a:rPr lang="en-US" dirty="0"/>
              <a:t>&lt;/div&gt; </a:t>
            </a:r>
            <a:endParaRPr lang="fr-MA" dirty="0"/>
          </a:p>
          <a:p>
            <a:r>
              <a:rPr lang="en-US" dirty="0"/>
              <a:t> </a:t>
            </a:r>
            <a:endParaRPr lang="fr-MA" dirty="0"/>
          </a:p>
          <a:p>
            <a:r>
              <a:rPr lang="en-US" dirty="0" err="1"/>
              <a:t>this.signupFrom</a:t>
            </a:r>
            <a:r>
              <a:rPr lang="en-US" dirty="0"/>
              <a:t>= new </a:t>
            </a:r>
            <a:r>
              <a:rPr lang="en-US" dirty="0" err="1"/>
              <a:t>FormGroup</a:t>
            </a:r>
            <a:r>
              <a:rPr lang="en-US" dirty="0"/>
              <a:t>({ </a:t>
            </a:r>
            <a:endParaRPr lang="fr-MA" dirty="0"/>
          </a:p>
          <a:p>
            <a:pPr lvl="1"/>
            <a:r>
              <a:rPr lang="en-US" dirty="0"/>
              <a:t>'</a:t>
            </a:r>
            <a:r>
              <a:rPr lang="en-US" dirty="0" err="1"/>
              <a:t>userData</a:t>
            </a:r>
            <a:r>
              <a:rPr lang="en-US" dirty="0"/>
              <a:t>':new </a:t>
            </a:r>
            <a:r>
              <a:rPr lang="en-US" dirty="0" err="1"/>
              <a:t>FormGroup</a:t>
            </a:r>
            <a:r>
              <a:rPr lang="en-US" dirty="0"/>
              <a:t>({ </a:t>
            </a:r>
            <a:endParaRPr lang="fr-MA" dirty="0"/>
          </a:p>
          <a:p>
            <a:pPr lvl="2"/>
            <a:r>
              <a:rPr lang="en-US" dirty="0"/>
              <a:t>'username': new </a:t>
            </a:r>
            <a:r>
              <a:rPr lang="en-US" dirty="0" err="1"/>
              <a:t>FormControl</a:t>
            </a:r>
            <a:r>
              <a:rPr lang="en-US" dirty="0"/>
              <a:t>(null, </a:t>
            </a:r>
            <a:r>
              <a:rPr lang="en-US" dirty="0" err="1"/>
              <a:t>Validators.required</a:t>
            </a:r>
            <a:r>
              <a:rPr lang="en-US" dirty="0"/>
              <a:t>), </a:t>
            </a:r>
            <a:endParaRPr lang="fr-MA" dirty="0"/>
          </a:p>
          <a:p>
            <a:pPr lvl="2"/>
            <a:r>
              <a:rPr lang="en-US" dirty="0"/>
              <a:t>'email': new </a:t>
            </a:r>
            <a:r>
              <a:rPr lang="en-US" dirty="0" err="1"/>
              <a:t>FormControl</a:t>
            </a:r>
            <a:r>
              <a:rPr lang="en-US" dirty="0"/>
              <a:t>(null, [</a:t>
            </a:r>
            <a:r>
              <a:rPr lang="en-US" dirty="0" err="1"/>
              <a:t>Validators.required,Validators.email</a:t>
            </a:r>
            <a:r>
              <a:rPr lang="en-US" dirty="0"/>
              <a:t>]) </a:t>
            </a:r>
            <a:endParaRPr lang="fr-MA" dirty="0"/>
          </a:p>
          <a:p>
            <a:pPr lvl="1"/>
            <a:r>
              <a:rPr lang="en-US" dirty="0"/>
              <a:t>})</a:t>
            </a:r>
          </a:p>
          <a:p>
            <a:pPr lvl="1"/>
            <a:r>
              <a:rPr lang="en-US" dirty="0"/>
              <a:t>}); </a:t>
            </a:r>
            <a:endParaRPr lang="fr-MA" dirty="0"/>
          </a:p>
        </p:txBody>
      </p:sp>
    </p:spTree>
    <p:extLst>
      <p:ext uri="{BB962C8B-B14F-4D97-AF65-F5344CB8AC3E}">
        <p14:creationId xmlns:p14="http://schemas.microsoft.com/office/powerpoint/2010/main" val="4342726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4EA96-FCBB-456C-A2AA-A9697170E11C}"/>
              </a:ext>
            </a:extLst>
          </p:cNvPr>
          <p:cNvSpPr>
            <a:spLocks noGrp="1"/>
          </p:cNvSpPr>
          <p:nvPr>
            <p:ph type="title"/>
          </p:nvPr>
        </p:nvSpPr>
        <p:spPr/>
        <p:txBody>
          <a:bodyPr/>
          <a:lstStyle/>
          <a:p>
            <a:r>
              <a:rPr lang="en-US" dirty="0"/>
              <a:t>Arrays of Form Controls (</a:t>
            </a:r>
            <a:r>
              <a:rPr lang="en-US" dirty="0" err="1"/>
              <a:t>FormArray</a:t>
            </a:r>
            <a:r>
              <a:rPr lang="en-US" dirty="0"/>
              <a:t>)</a:t>
            </a:r>
            <a:endParaRPr lang="fr-MA" dirty="0"/>
          </a:p>
        </p:txBody>
      </p:sp>
      <p:sp>
        <p:nvSpPr>
          <p:cNvPr id="4" name="Rectangle 3">
            <a:extLst>
              <a:ext uri="{FF2B5EF4-FFF2-40B4-BE49-F238E27FC236}">
                <a16:creationId xmlns:a16="http://schemas.microsoft.com/office/drawing/2014/main" id="{19105955-D873-4C2E-82D7-B054C7D235EB}"/>
              </a:ext>
            </a:extLst>
          </p:cNvPr>
          <p:cNvSpPr/>
          <p:nvPr/>
        </p:nvSpPr>
        <p:spPr>
          <a:xfrm>
            <a:off x="680321" y="2060213"/>
            <a:ext cx="6096000" cy="1865704"/>
          </a:xfrm>
          <a:prstGeom prst="rect">
            <a:avLst/>
          </a:prstGeom>
        </p:spPr>
        <p:txBody>
          <a:bodyPr>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ngOnInit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hobbies':new</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14E19DD-C218-4B6E-8A8C-288654EE0B33}"/>
              </a:ext>
            </a:extLst>
          </p:cNvPr>
          <p:cNvSpPr/>
          <p:nvPr/>
        </p:nvSpPr>
        <p:spPr>
          <a:xfrm>
            <a:off x="464287" y="3925917"/>
            <a:ext cx="11047391" cy="2443874"/>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formArrayName</a:t>
            </a:r>
            <a:r>
              <a:rPr lang="en-US" dirty="0">
                <a:latin typeface="Courier New" panose="02070309020205020404" pitchFamily="49" charset="0"/>
                <a:ea typeface="Times New Roman" panose="02020603050405020304" pitchFamily="18" charset="0"/>
                <a:cs typeface="Times New Roman" panose="02020603050405020304" pitchFamily="18" charset="0"/>
              </a:rPr>
              <a:t>="hobbies"&gt;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&lt;h4&gt;Your hobbies&lt;/h4&gt;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&lt;button class="</a:t>
            </a:r>
            <a:r>
              <a:rPr lang="en-US" dirty="0" err="1">
                <a:latin typeface="Courier New" panose="02070309020205020404" pitchFamily="49" charset="0"/>
                <a:ea typeface="Times New Roman" panose="02020603050405020304" pitchFamily="18" charset="0"/>
                <a:cs typeface="Times New Roman" panose="02020603050405020304" pitchFamily="18" charset="0"/>
              </a:rPr>
              <a:t>btn</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btn</a:t>
            </a:r>
            <a:r>
              <a:rPr lang="en-US" dirty="0">
                <a:latin typeface="Courier New" panose="02070309020205020404" pitchFamily="49" charset="0"/>
                <a:ea typeface="Times New Roman" panose="02020603050405020304" pitchFamily="18" charset="0"/>
                <a:cs typeface="Times New Roman" panose="02020603050405020304" pitchFamily="18" charset="0"/>
              </a:rPr>
              <a:t>-default" type="button" (click)="</a:t>
            </a:r>
            <a:r>
              <a:rPr lang="en-US" dirty="0" err="1">
                <a:latin typeface="Courier New" panose="02070309020205020404" pitchFamily="49" charset="0"/>
                <a:ea typeface="Times New Roman" panose="02020603050405020304" pitchFamily="18" charset="0"/>
                <a:cs typeface="Times New Roman" panose="02020603050405020304" pitchFamily="18" charset="0"/>
              </a:rPr>
              <a:t>onAddHobby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Add Hobby&lt;/button&gt;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class="form-group" *</a:t>
            </a:r>
            <a:r>
              <a:rPr lang="en-US" dirty="0" err="1">
                <a:latin typeface="Courier New" panose="02070309020205020404" pitchFamily="49" charset="0"/>
                <a:ea typeface="Times New Roman" panose="02020603050405020304" pitchFamily="18" charset="0"/>
                <a:cs typeface="Times New Roman" panose="02020603050405020304" pitchFamily="18" charset="0"/>
              </a:rPr>
              <a:t>ngFor</a:t>
            </a:r>
            <a:r>
              <a:rPr lang="en-US" dirty="0">
                <a:latin typeface="Courier New" panose="02070309020205020404" pitchFamily="49" charset="0"/>
                <a:ea typeface="Times New Roman" panose="02020603050405020304" pitchFamily="18" charset="0"/>
                <a:cs typeface="Times New Roman" panose="02020603050405020304" pitchFamily="18" charset="0"/>
              </a:rPr>
              <a:t>="let hobby of </a:t>
            </a:r>
            <a:r>
              <a:rPr lang="en-US" dirty="0" err="1">
                <a:latin typeface="Courier New" panose="02070309020205020404" pitchFamily="49" charset="0"/>
                <a:ea typeface="Times New Roman" panose="02020603050405020304" pitchFamily="18" charset="0"/>
                <a:cs typeface="Times New Roman" panose="02020603050405020304" pitchFamily="18" charset="0"/>
              </a:rPr>
              <a:t>getControls</a:t>
            </a:r>
            <a:r>
              <a:rPr lang="en-US" dirty="0">
                <a:latin typeface="Courier New" panose="02070309020205020404" pitchFamily="49" charset="0"/>
                <a:ea typeface="Times New Roman" panose="02020603050405020304" pitchFamily="18" charset="0"/>
                <a:cs typeface="Times New Roman" panose="02020603050405020304" pitchFamily="18" charset="0"/>
              </a:rPr>
              <a:t>(); let </a:t>
            </a:r>
            <a:r>
              <a:rPr lang="en-US" dirty="0" err="1">
                <a:latin typeface="Courier New" panose="02070309020205020404" pitchFamily="49" charset="0"/>
                <a:ea typeface="Times New Roman" panose="02020603050405020304" pitchFamily="18" charset="0"/>
                <a:cs typeface="Times New Roman" panose="02020603050405020304" pitchFamily="18" charset="0"/>
              </a:rPr>
              <a:t>i</a:t>
            </a:r>
            <a:r>
              <a:rPr lang="en-US" dirty="0">
                <a:latin typeface="Courier New" panose="02070309020205020404" pitchFamily="49" charset="0"/>
                <a:ea typeface="Times New Roman" panose="02020603050405020304" pitchFamily="18" charset="0"/>
                <a:cs typeface="Times New Roman" panose="02020603050405020304" pitchFamily="18" charset="0"/>
              </a:rPr>
              <a:t>=index"&gt;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	&lt;input type="text" class="form-control"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formControlName</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i</a:t>
            </a:r>
            <a:r>
              <a:rPr lang="en-US" dirty="0">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fr-MA" dirty="0">
                <a:latin typeface="Courier New" panose="02070309020205020404" pitchFamily="49" charset="0"/>
                <a:ea typeface="Times New Roman" panose="02020603050405020304" pitchFamily="18" charset="0"/>
                <a:cs typeface="Times New Roman" panose="02020603050405020304" pitchFamily="18" charset="0"/>
              </a:rPr>
              <a:t>&lt;/div&gt;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r>
              <a:rPr lang="fr-MA" dirty="0">
                <a:latin typeface="Courier New" panose="02070309020205020404" pitchFamily="49" charset="0"/>
                <a:ea typeface="Times New Roman" panose="02020603050405020304" pitchFamily="18" charset="0"/>
              </a:rPr>
              <a:t>&lt;/div&gt; </a:t>
            </a:r>
            <a:endParaRPr lang="fr-MA" dirty="0"/>
          </a:p>
        </p:txBody>
      </p:sp>
      <p:pic>
        <p:nvPicPr>
          <p:cNvPr id="6" name="Image 5">
            <a:extLst>
              <a:ext uri="{FF2B5EF4-FFF2-40B4-BE49-F238E27FC236}">
                <a16:creationId xmlns:a16="http://schemas.microsoft.com/office/drawing/2014/main" id="{720EC2F9-E18D-468D-950B-160096795ECE}"/>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90D9FD48-9C30-4BF0-9A0E-E72B01DA06FA}"/>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D919300E-F5E7-42FE-91E8-14A787C3F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284586DD-6A14-4511-9F6B-C4092D4447C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8962039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023DE-E3E0-42B8-A0A3-F4A54D36433F}"/>
              </a:ext>
            </a:extLst>
          </p:cNvPr>
          <p:cNvSpPr>
            <a:spLocks noGrp="1"/>
          </p:cNvSpPr>
          <p:nvPr>
            <p:ph type="title"/>
          </p:nvPr>
        </p:nvSpPr>
        <p:spPr/>
        <p:txBody>
          <a:bodyPr/>
          <a:lstStyle/>
          <a:p>
            <a:r>
              <a:rPr lang="en-US" dirty="0"/>
              <a:t>Arrays of Form Controls (</a:t>
            </a:r>
            <a:r>
              <a:rPr lang="en-US" dirty="0" err="1"/>
              <a:t>FormArray</a:t>
            </a:r>
            <a:r>
              <a:rPr lang="en-US" dirty="0"/>
              <a:t>)</a:t>
            </a:r>
            <a:endParaRPr lang="fr-MA" dirty="0"/>
          </a:p>
        </p:txBody>
      </p:sp>
      <p:sp>
        <p:nvSpPr>
          <p:cNvPr id="4" name="Rectangle 3">
            <a:extLst>
              <a:ext uri="{FF2B5EF4-FFF2-40B4-BE49-F238E27FC236}">
                <a16:creationId xmlns:a16="http://schemas.microsoft.com/office/drawing/2014/main" id="{AB63E556-5872-4B0B-A174-8C3F582B066C}"/>
              </a:ext>
            </a:extLst>
          </p:cNvPr>
          <p:cNvSpPr/>
          <p:nvPr/>
        </p:nvSpPr>
        <p:spPr>
          <a:xfrm>
            <a:off x="889590" y="2112702"/>
            <a:ext cx="9404592" cy="976614"/>
          </a:xfrm>
          <a:prstGeom prst="rect">
            <a:avLst/>
          </a:prstGeom>
        </p:spPr>
        <p:txBody>
          <a:bodyPr wrap="square">
            <a:spAutoFit/>
          </a:bodyPr>
          <a:lstStyle/>
          <a:p>
            <a:pPr lvl="0" fontAlgn="base">
              <a:lnSpc>
                <a:spcPct val="107000"/>
              </a:lnSpc>
              <a:spcAft>
                <a:spcPts val="0"/>
              </a:spcAft>
              <a:buSzPts val="1000"/>
              <a:tabLst>
                <a:tab pos="457200" algn="l"/>
              </a:tabLst>
            </a:pPr>
            <a:r>
              <a:rPr lang="fr-MA" dirty="0" err="1">
                <a:latin typeface="Courier New" panose="02070309020205020404" pitchFamily="49" charset="0"/>
                <a:ea typeface="Times New Roman" panose="02020603050405020304" pitchFamily="18" charset="0"/>
                <a:cs typeface="Times New Roman" panose="02020603050405020304" pitchFamily="18" charset="0"/>
              </a:rPr>
              <a:t>getControls</a:t>
            </a:r>
            <a:r>
              <a:rPr lang="fr-MA" dirty="0">
                <a:latin typeface="Courier New" panose="02070309020205020404" pitchFamily="49" charset="0"/>
                <a:ea typeface="Times New Roman" panose="02020603050405020304" pitchFamily="18" charset="0"/>
                <a:cs typeface="Times New Roman" panose="02020603050405020304" pitchFamily="18" charset="0"/>
              </a:rPr>
              <a:t>() {</a:t>
            </a:r>
            <a:endParaRPr lang="fr-MA" sz="2800" dirty="0">
              <a:latin typeface="Calibri" panose="020F0502020204030204" pitchFamily="34" charset="0"/>
              <a:ea typeface="Calibri" panose="020F0502020204030204" pitchFamily="34" charset="0"/>
              <a:cs typeface="Times New Roman" panose="02020603050405020304" pitchFamily="18" charset="0"/>
            </a:endParaRPr>
          </a:p>
          <a:p>
            <a:pPr lvl="0" fontAlgn="base">
              <a:lnSpc>
                <a:spcPct val="107000"/>
              </a:lnSpc>
              <a:spcAft>
                <a:spcPts val="0"/>
              </a:spcAft>
              <a:buSzPts val="1000"/>
              <a:tabLst>
                <a:tab pos="457200" algn="l"/>
              </a:tabLst>
            </a:pPr>
            <a:r>
              <a:rPr lang="en-US" dirty="0">
                <a:latin typeface="Courier New" panose="02070309020205020404" pitchFamily="49" charset="0"/>
                <a:ea typeface="Times New Roman" panose="02020603050405020304" pitchFamily="18" charset="0"/>
                <a:cs typeface="Times New Roman" panose="02020603050405020304" pitchFamily="18" charset="0"/>
              </a:rPr>
              <a:t> 	return (&lt;</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this.signupForm.get</a:t>
            </a:r>
            <a:r>
              <a:rPr lang="en-US" dirty="0">
                <a:latin typeface="Courier New" panose="02070309020205020404" pitchFamily="49" charset="0"/>
                <a:ea typeface="Times New Roman" panose="02020603050405020304" pitchFamily="18" charset="0"/>
                <a:cs typeface="Times New Roman" panose="02020603050405020304" pitchFamily="18" charset="0"/>
              </a:rPr>
              <a:t>('hobbies')).controls;</a:t>
            </a:r>
            <a:endParaRPr lang="fr-MA" sz="2800" dirty="0">
              <a:latin typeface="Calibri" panose="020F0502020204030204" pitchFamily="34" charset="0"/>
              <a:ea typeface="Calibri" panose="020F0502020204030204" pitchFamily="34" charset="0"/>
              <a:cs typeface="Times New Roman" panose="02020603050405020304" pitchFamily="18" charset="0"/>
            </a:endParaRPr>
          </a:p>
          <a:p>
            <a:pPr lvl="0" fontAlgn="base">
              <a:lnSpc>
                <a:spcPct val="107000"/>
              </a:lnSpc>
              <a:spcAft>
                <a:spcPts val="0"/>
              </a:spcAft>
              <a:buSzPts val="1000"/>
              <a:tabLst>
                <a:tab pos="457200" algn="l"/>
              </a:tabLs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637000B8-78B3-45E3-9182-EC9E61702C29}"/>
              </a:ext>
            </a:extLst>
          </p:cNvPr>
          <p:cNvSpPr/>
          <p:nvPr/>
        </p:nvSpPr>
        <p:spPr>
          <a:xfrm>
            <a:off x="889589" y="3429000"/>
            <a:ext cx="10487247" cy="1272977"/>
          </a:xfrm>
          <a:prstGeom prst="rect">
            <a:avLst/>
          </a:prstGeom>
        </p:spPr>
        <p:txBody>
          <a:bodyPr wrap="square">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onAddHobby</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 control=new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null,Validators.required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this.signupFrom.get</a:t>
            </a:r>
            <a:r>
              <a:rPr lang="en-US" dirty="0">
                <a:latin typeface="Courier New" panose="02070309020205020404" pitchFamily="49" charset="0"/>
                <a:ea typeface="Times New Roman" panose="02020603050405020304" pitchFamily="18" charset="0"/>
                <a:cs typeface="Times New Roman" panose="02020603050405020304" pitchFamily="18" charset="0"/>
              </a:rPr>
              <a:t>('hobbies')).push(control);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id="{C38054A4-D972-49A0-9F83-817A6559E543}"/>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18E0DA76-6EE1-49B3-A171-457349AE5F1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C1E7F3C5-BF61-446E-ABBF-BED3D7090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F3069C26-1021-4DF2-9D49-0CDDF70F35A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73135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9</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February 2020</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Internal</a:t>
            </a:r>
            <a:r>
              <a:rPr lang="fr-MA" b="1" dirty="0">
                <a:latin typeface="Roboto" panose="02000000000000000000" pitchFamily="2" charset="0"/>
                <a:ea typeface="Roboto" panose="02000000000000000000" pitchFamily="2" charset="0"/>
              </a:rPr>
              <a:t> changes </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Faster</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testing</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en-US" b="1" dirty="0"/>
              <a:t>Improved CSS class and style binding</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ViewChild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returned</a:t>
            </a:r>
            <a:r>
              <a:rPr lang="fr-MA" b="1" dirty="0">
                <a:latin typeface="Roboto" panose="02000000000000000000" pitchFamily="2" charset="0"/>
                <a:ea typeface="Roboto" panose="02000000000000000000" pitchFamily="2" charset="0"/>
              </a:rPr>
              <a:t> as </a:t>
            </a:r>
            <a:r>
              <a:rPr lang="fr-MA" b="1" dirty="0" err="1">
                <a:latin typeface="Roboto" panose="02000000000000000000" pitchFamily="2" charset="0"/>
                <a:ea typeface="Roboto" panose="02000000000000000000" pitchFamily="2" charset="0"/>
              </a:rPr>
              <a:t>before</a:t>
            </a:r>
            <a:r>
              <a:rPr lang="fr-MA" b="1" dirty="0">
                <a:latin typeface="Roboto" panose="02000000000000000000" pitchFamily="2" charset="0"/>
                <a:ea typeface="Roboto" panose="02000000000000000000" pitchFamily="2" charset="0"/>
              </a:rPr>
              <a:t> </a:t>
            </a:r>
          </a:p>
          <a:p>
            <a:pPr marL="342900" indent="-342900">
              <a:spcBef>
                <a:spcPts val="600"/>
              </a:spcBef>
              <a:buFont typeface="Wingdings" panose="05000000000000000000" pitchFamily="2" charset="2"/>
              <a:buChar char="ü"/>
            </a:pPr>
            <a:endParaRPr lang="fr-MA" b="1" dirty="0">
              <a:latin typeface="Roboto" panose="02000000000000000000" pitchFamily="2" charset="0"/>
              <a:ea typeface="Roboto" panose="02000000000000000000" pitchFamily="2" charset="0"/>
            </a:endParaRPr>
          </a:p>
          <a:p>
            <a:pPr marL="0" indent="0">
              <a:spcBef>
                <a:spcPts val="600"/>
              </a:spcBef>
              <a:buNone/>
            </a:pP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15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Http Requests</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523521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9FD63-482A-4E50-8081-AC72496A71E2}"/>
              </a:ext>
            </a:extLst>
          </p:cNvPr>
          <p:cNvSpPr>
            <a:spLocks noGrp="1"/>
          </p:cNvSpPr>
          <p:nvPr>
            <p:ph type="title"/>
          </p:nvPr>
        </p:nvSpPr>
        <p:spPr/>
        <p:txBody>
          <a:bodyPr/>
          <a:lstStyle/>
          <a:p>
            <a:r>
              <a:rPr lang="fr-MA" b="1" u="sng" dirty="0" err="1"/>
              <a:t>Making</a:t>
            </a:r>
            <a:r>
              <a:rPr lang="fr-MA" b="1" u="sng" dirty="0"/>
              <a:t> HTTP </a:t>
            </a:r>
            <a:r>
              <a:rPr lang="fr-MA" b="1" u="sng" dirty="0" err="1"/>
              <a:t>Requests</a:t>
            </a:r>
            <a:endParaRPr lang="fr-MA" dirty="0"/>
          </a:p>
        </p:txBody>
      </p:sp>
      <p:pic>
        <p:nvPicPr>
          <p:cNvPr id="4" name="Espace réservé du contenu 3">
            <a:extLst>
              <a:ext uri="{FF2B5EF4-FFF2-40B4-BE49-F238E27FC236}">
                <a16:creationId xmlns:a16="http://schemas.microsoft.com/office/drawing/2014/main" id="{BCEB3DEA-B70A-44AD-A426-82BF34E940B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4545" y="2085483"/>
            <a:ext cx="7345411" cy="3598863"/>
          </a:xfrm>
          <a:prstGeom prst="rect">
            <a:avLst/>
          </a:prstGeom>
          <a:noFill/>
          <a:ln>
            <a:noFill/>
          </a:ln>
        </p:spPr>
      </p:pic>
      <p:sp>
        <p:nvSpPr>
          <p:cNvPr id="5" name="Rectangle 4">
            <a:extLst>
              <a:ext uri="{FF2B5EF4-FFF2-40B4-BE49-F238E27FC236}">
                <a16:creationId xmlns:a16="http://schemas.microsoft.com/office/drawing/2014/main" id="{77B2C59C-E04D-4523-AE30-E65DC19E9629}"/>
              </a:ext>
            </a:extLst>
          </p:cNvPr>
          <p:cNvSpPr/>
          <p:nvPr/>
        </p:nvSpPr>
        <p:spPr>
          <a:xfrm>
            <a:off x="614835" y="5935663"/>
            <a:ext cx="10962330" cy="819583"/>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must import the module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HttpClientModule</a:t>
            </a:r>
            <a:r>
              <a:rPr lang="en-US" dirty="0">
                <a:latin typeface="Courier New" panose="02070309020205020404" pitchFamily="49" charset="0"/>
                <a:ea typeface="Times New Roman" panose="02020603050405020304" pitchFamily="18" charset="0"/>
                <a:cs typeface="Times New Roman" panose="02020603050405020304" pitchFamily="18" charset="0"/>
              </a:rPr>
              <a:t> in </a:t>
            </a:r>
            <a:r>
              <a:rPr lang="en-US" dirty="0" err="1">
                <a:latin typeface="Courier New" panose="02070309020205020404" pitchFamily="49" charset="0"/>
                <a:ea typeface="Times New Roman" panose="02020603050405020304" pitchFamily="18" charset="0"/>
                <a:cs typeface="Times New Roman" panose="02020603050405020304" pitchFamily="18" charset="0"/>
              </a:rPr>
              <a:t>app.module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ourier New" panose="02070309020205020404" pitchFamily="49" charset="0"/>
                <a:ea typeface="Times New Roman" panose="02020603050405020304" pitchFamily="18" charset="0"/>
              </a:rPr>
              <a:t>import { </a:t>
            </a:r>
            <a:r>
              <a:rPr lang="en-US" dirty="0" err="1">
                <a:latin typeface="Courier New" panose="02070309020205020404" pitchFamily="49" charset="0"/>
                <a:ea typeface="Times New Roman" panose="02020603050405020304" pitchFamily="18" charset="0"/>
              </a:rPr>
              <a:t>HttpClientModule</a:t>
            </a:r>
            <a:r>
              <a:rPr lang="en-US" dirty="0">
                <a:latin typeface="Courier New" panose="02070309020205020404" pitchFamily="49" charset="0"/>
                <a:ea typeface="Times New Roman" panose="02020603050405020304" pitchFamily="18" charset="0"/>
              </a:rPr>
              <a:t> } from '@angular/common/http'</a:t>
            </a:r>
            <a:endParaRPr lang="fr-MA" dirty="0"/>
          </a:p>
        </p:txBody>
      </p:sp>
      <p:pic>
        <p:nvPicPr>
          <p:cNvPr id="6" name="Image 5">
            <a:extLst>
              <a:ext uri="{FF2B5EF4-FFF2-40B4-BE49-F238E27FC236}">
                <a16:creationId xmlns:a16="http://schemas.microsoft.com/office/drawing/2014/main" id="{45DBCE82-0E31-435E-AB79-11ADC05FBF1F}"/>
              </a:ext>
            </a:extLst>
          </p:cNvPr>
          <p:cNvPicPr>
            <a:picLocks noChangeAspect="1"/>
          </p:cNvPicPr>
          <p:nvPr/>
        </p:nvPicPr>
        <p:blipFill>
          <a:blip r:embed="rId3"/>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DBBC6911-C720-4573-BD66-72CCE564E376}"/>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13862F45-D9B5-4AFB-B464-3874923E1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09239AB0-39A0-4CFC-8D80-2C86E506A425}"/>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246697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POST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59229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constructor(private http: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a:t>
            </a:r>
            <a:r>
              <a:rPr lang="en-US" dirty="0">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t> </a:t>
            </a:r>
            <a:r>
              <a:rPr lang="fr-MA" dirty="0" err="1"/>
              <a:t>addHero</a:t>
            </a:r>
            <a:r>
              <a:rPr lang="fr-MA" dirty="0"/>
              <a:t> (</a:t>
            </a:r>
            <a:r>
              <a:rPr lang="fr-MA" dirty="0" err="1"/>
              <a:t>hero</a:t>
            </a:r>
            <a:r>
              <a:rPr lang="fr-MA" dirty="0"/>
              <a:t>: Hero): Observable&lt;Hero&gt; { </a:t>
            </a:r>
          </a:p>
          <a:p>
            <a:pPr>
              <a:lnSpc>
                <a:spcPct val="107000"/>
              </a:lnSpc>
              <a:spcAft>
                <a:spcPts val="0"/>
              </a:spcAft>
            </a:pPr>
            <a:r>
              <a:rPr lang="fr-MA" dirty="0"/>
              <a:t>		return </a:t>
            </a:r>
            <a:r>
              <a:rPr lang="fr-MA" dirty="0" err="1"/>
              <a:t>this.http.post</a:t>
            </a:r>
            <a:r>
              <a:rPr lang="fr-MA" dirty="0"/>
              <a:t>&lt;Hero&gt;(</a:t>
            </a:r>
            <a:r>
              <a:rPr lang="fr-MA" dirty="0" err="1"/>
              <a:t>this.heroesUrl</a:t>
            </a:r>
            <a:r>
              <a:rPr lang="fr-MA" dirty="0"/>
              <a:t>, </a:t>
            </a:r>
            <a:r>
              <a:rPr lang="fr-MA" dirty="0" err="1"/>
              <a:t>hero</a:t>
            </a:r>
            <a:r>
              <a:rPr lang="fr-MA" dirty="0"/>
              <a:t>);</a:t>
            </a:r>
          </a:p>
          <a:p>
            <a:pPr>
              <a:lnSpc>
                <a:spcPct val="107000"/>
              </a:lnSpc>
              <a:spcAft>
                <a:spcPts val="0"/>
              </a:spcAft>
            </a:pPr>
            <a:r>
              <a:rPr lang="fr-MA" dirty="0"/>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1D7B849-3916-4168-9BD0-5E96CE8CE7C8}"/>
              </a:ext>
            </a:extLst>
          </p:cNvPr>
          <p:cNvSpPr/>
          <p:nvPr/>
        </p:nvSpPr>
        <p:spPr>
          <a:xfrm>
            <a:off x="759852" y="4349844"/>
            <a:ext cx="6096000" cy="1200329"/>
          </a:xfrm>
          <a:prstGeom prst="rect">
            <a:avLst/>
          </a:prstGeom>
        </p:spPr>
        <p:txBody>
          <a:bodyPr>
            <a:spAutoFit/>
          </a:bodyPr>
          <a:lstStyle/>
          <a:p>
            <a:r>
              <a:rPr lang="fr-MA" dirty="0" err="1">
                <a:latin typeface="Droid Sans Mono"/>
              </a:rPr>
              <a:t>this.heroesService</a:t>
            </a:r>
            <a:r>
              <a:rPr lang="fr-MA" dirty="0">
                <a:latin typeface="Droid Sans Mono"/>
              </a:rPr>
              <a:t> .</a:t>
            </a:r>
            <a:r>
              <a:rPr lang="fr-MA" dirty="0" err="1">
                <a:latin typeface="Droid Sans Mono"/>
              </a:rPr>
              <a:t>addHero</a:t>
            </a:r>
            <a:r>
              <a:rPr lang="fr-MA" dirty="0">
                <a:latin typeface="Droid Sans Mono"/>
              </a:rPr>
              <a:t>(</a:t>
            </a:r>
            <a:r>
              <a:rPr lang="fr-MA" dirty="0" err="1">
                <a:latin typeface="Droid Sans Mono"/>
              </a:rPr>
              <a:t>newHero</a:t>
            </a:r>
            <a:r>
              <a:rPr lang="fr-MA" dirty="0">
                <a:latin typeface="Droid Sans Mono"/>
              </a:rPr>
              <a:t>) </a:t>
            </a:r>
          </a:p>
          <a:p>
            <a:r>
              <a:rPr lang="fr-MA" dirty="0">
                <a:latin typeface="Droid Sans Mono"/>
              </a:rPr>
              <a:t>	.</a:t>
            </a:r>
            <a:r>
              <a:rPr lang="fr-MA" dirty="0" err="1">
                <a:latin typeface="Droid Sans Mono"/>
              </a:rPr>
              <a:t>subscribe</a:t>
            </a:r>
            <a:r>
              <a:rPr lang="fr-MA" dirty="0">
                <a:latin typeface="Droid Sans Mono"/>
              </a:rPr>
              <a:t>(</a:t>
            </a:r>
          </a:p>
          <a:p>
            <a:r>
              <a:rPr lang="fr-MA" dirty="0">
                <a:latin typeface="Droid Sans Mono"/>
              </a:rPr>
              <a:t>		</a:t>
            </a:r>
            <a:r>
              <a:rPr lang="fr-MA" dirty="0" err="1">
                <a:latin typeface="Droid Sans Mono"/>
              </a:rPr>
              <a:t>hero</a:t>
            </a:r>
            <a:r>
              <a:rPr lang="fr-MA" dirty="0">
                <a:latin typeface="Droid Sans Mono"/>
              </a:rPr>
              <a:t> =&gt; </a:t>
            </a:r>
            <a:r>
              <a:rPr lang="fr-MA" dirty="0" err="1">
                <a:latin typeface="Droid Sans Mono"/>
              </a:rPr>
              <a:t>this.heroes.push</a:t>
            </a:r>
            <a:r>
              <a:rPr lang="fr-MA" dirty="0">
                <a:latin typeface="Droid Sans Mono"/>
              </a:rPr>
              <a:t>(</a:t>
            </a:r>
            <a:r>
              <a:rPr lang="fr-MA" dirty="0" err="1">
                <a:latin typeface="Droid Sans Mono"/>
              </a:rPr>
              <a:t>hero</a:t>
            </a:r>
            <a:r>
              <a:rPr lang="fr-MA" dirty="0">
                <a:latin typeface="Droid Sans Mono"/>
              </a:rPr>
              <a:t>)</a:t>
            </a:r>
          </a:p>
          <a:p>
            <a:r>
              <a:rPr lang="fr-MA" dirty="0">
                <a:latin typeface="Droid Sans Mono"/>
              </a:rPr>
              <a:t>	);</a:t>
            </a:r>
            <a:endParaRPr lang="fr-MA" dirty="0"/>
          </a:p>
        </p:txBody>
      </p:sp>
    </p:spTree>
    <p:extLst>
      <p:ext uri="{BB962C8B-B14F-4D97-AF65-F5344CB8AC3E}">
        <p14:creationId xmlns:p14="http://schemas.microsoft.com/office/powerpoint/2010/main" val="2724848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PUT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59229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constructor(private http: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a:t>
            </a:r>
            <a:r>
              <a:rPr lang="en-US" dirty="0">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t> </a:t>
            </a:r>
            <a:r>
              <a:rPr lang="fr-MA" dirty="0" err="1"/>
              <a:t>updateHero</a:t>
            </a:r>
            <a:r>
              <a:rPr lang="fr-MA" dirty="0"/>
              <a:t> (</a:t>
            </a:r>
            <a:r>
              <a:rPr lang="fr-MA" dirty="0" err="1"/>
              <a:t>hero</a:t>
            </a:r>
            <a:r>
              <a:rPr lang="fr-MA" dirty="0"/>
              <a:t>: Hero): Observable&lt;Hero&gt; {</a:t>
            </a:r>
          </a:p>
          <a:p>
            <a:pPr>
              <a:lnSpc>
                <a:spcPct val="107000"/>
              </a:lnSpc>
              <a:spcAft>
                <a:spcPts val="0"/>
              </a:spcAft>
            </a:pPr>
            <a:r>
              <a:rPr lang="fr-MA" dirty="0"/>
              <a:t>	return </a:t>
            </a:r>
            <a:r>
              <a:rPr lang="fr-MA" dirty="0" err="1"/>
              <a:t>this.http.put</a:t>
            </a:r>
            <a:r>
              <a:rPr lang="fr-MA" dirty="0"/>
              <a:t>&lt;Hero&gt;(</a:t>
            </a:r>
            <a:r>
              <a:rPr lang="fr-MA" dirty="0" err="1"/>
              <a:t>this.heroesUrl</a:t>
            </a:r>
            <a:r>
              <a:rPr lang="fr-MA" dirty="0"/>
              <a:t>, </a:t>
            </a:r>
            <a:r>
              <a:rPr lang="fr-MA" dirty="0" err="1"/>
              <a:t>hero</a:t>
            </a:r>
            <a:r>
              <a:rPr lang="fr-MA" dirty="0"/>
              <a:t>); </a:t>
            </a:r>
          </a:p>
          <a:p>
            <a:pPr>
              <a:lnSpc>
                <a:spcPct val="107000"/>
              </a:lnSpc>
              <a:spcAft>
                <a:spcPts val="0"/>
              </a:spcAft>
            </a:pPr>
            <a:r>
              <a:rPr lang="fr-MA" dirty="0"/>
              <a: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1298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err="1"/>
              <a:t>GETting</a:t>
            </a:r>
            <a:r>
              <a:rPr lang="en-US" dirty="0"/>
              <a:t> Data</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2031325"/>
          </a:xfrm>
          <a:prstGeom prst="rect">
            <a:avLst/>
          </a:prstGeom>
        </p:spPr>
        <p:txBody>
          <a:bodyPr wrap="square">
            <a:spAutoFit/>
          </a:bodyPr>
          <a:lstStyle/>
          <a:p>
            <a:r>
              <a:rPr lang="en-US" dirty="0"/>
              <a:t>private </a:t>
            </a:r>
            <a:r>
              <a:rPr lang="en-US" dirty="0" err="1"/>
              <a:t>fetchPosts</a:t>
            </a:r>
            <a:r>
              <a:rPr lang="en-US" dirty="0"/>
              <a:t>() {</a:t>
            </a:r>
            <a:endParaRPr lang="fr-MA" dirty="0"/>
          </a:p>
          <a:p>
            <a:r>
              <a:rPr lang="en-US" dirty="0"/>
              <a:t>    </a:t>
            </a:r>
            <a:r>
              <a:rPr lang="en-US" dirty="0" err="1"/>
              <a:t>this.http</a:t>
            </a:r>
            <a:endParaRPr lang="fr-MA" dirty="0"/>
          </a:p>
          <a:p>
            <a:r>
              <a:rPr lang="en-US" dirty="0"/>
              <a:t>      .get(</a:t>
            </a:r>
            <a:r>
              <a:rPr lang="en-US" dirty="0" err="1"/>
              <a:t>url</a:t>
            </a:r>
            <a:r>
              <a:rPr lang="en-US" dirty="0"/>
              <a:t>)</a:t>
            </a:r>
            <a:endParaRPr lang="fr-MA" dirty="0"/>
          </a:p>
          <a:p>
            <a:r>
              <a:rPr lang="en-US" dirty="0"/>
              <a:t>      .subscribe(posts =&gt; {</a:t>
            </a:r>
            <a:endParaRPr lang="fr-MA" dirty="0"/>
          </a:p>
          <a:p>
            <a:r>
              <a:rPr lang="en-US" dirty="0"/>
              <a:t>        console.log(posts);</a:t>
            </a:r>
            <a:endParaRPr lang="fr-MA" dirty="0"/>
          </a:p>
          <a:p>
            <a:r>
              <a:rPr lang="en-US" dirty="0"/>
              <a:t>      });</a:t>
            </a:r>
            <a:endParaRPr lang="fr-MA" dirty="0"/>
          </a:p>
          <a:p>
            <a:r>
              <a:rPr lang="en-US" dirty="0"/>
              <a:t>  }</a:t>
            </a:r>
            <a:endParaRPr lang="fr-MA" dirty="0"/>
          </a:p>
        </p:txBody>
      </p:sp>
    </p:spTree>
    <p:extLst>
      <p:ext uri="{BB962C8B-B14F-4D97-AF65-F5344CB8AC3E}">
        <p14:creationId xmlns:p14="http://schemas.microsoft.com/office/powerpoint/2010/main" val="324185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Delete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200329"/>
          </a:xfrm>
          <a:prstGeom prst="rect">
            <a:avLst/>
          </a:prstGeom>
        </p:spPr>
        <p:txBody>
          <a:bodyPr wrap="square">
            <a:spAutoFit/>
          </a:bodyPr>
          <a:lstStyle/>
          <a:p>
            <a:r>
              <a:rPr lang="fr-MA" dirty="0" err="1"/>
              <a:t>deleteHero</a:t>
            </a:r>
            <a:r>
              <a:rPr lang="fr-MA" dirty="0"/>
              <a:t> (id: </a:t>
            </a:r>
            <a:r>
              <a:rPr lang="fr-MA" dirty="0" err="1"/>
              <a:t>number</a:t>
            </a:r>
            <a:r>
              <a:rPr lang="fr-MA" dirty="0"/>
              <a:t>): Observable&lt;{}&gt; { </a:t>
            </a:r>
          </a:p>
          <a:p>
            <a:r>
              <a:rPr lang="fr-MA" dirty="0"/>
              <a:t>	</a:t>
            </a:r>
            <a:r>
              <a:rPr lang="fr-MA" dirty="0" err="1"/>
              <a:t>const</a:t>
            </a:r>
            <a:r>
              <a:rPr lang="fr-MA" dirty="0"/>
              <a:t> url = `${</a:t>
            </a:r>
            <a:r>
              <a:rPr lang="fr-MA" dirty="0" err="1"/>
              <a:t>this.heroesUrl</a:t>
            </a:r>
            <a:r>
              <a:rPr lang="fr-MA" dirty="0"/>
              <a:t>}/${id}`; // DELETE api/</a:t>
            </a:r>
            <a:r>
              <a:rPr lang="fr-MA" dirty="0" err="1"/>
              <a:t>heroes</a:t>
            </a:r>
            <a:r>
              <a:rPr lang="fr-MA" dirty="0"/>
              <a:t>/42 </a:t>
            </a:r>
          </a:p>
          <a:p>
            <a:r>
              <a:rPr lang="fr-MA" dirty="0"/>
              <a:t>	return </a:t>
            </a:r>
            <a:r>
              <a:rPr lang="fr-MA" dirty="0" err="1"/>
              <a:t>this.http.delete</a:t>
            </a:r>
            <a:r>
              <a:rPr lang="fr-MA" dirty="0"/>
              <a:t>(url); </a:t>
            </a:r>
          </a:p>
          <a:p>
            <a:r>
              <a:rPr lang="fr-MA" dirty="0"/>
              <a:t>}</a:t>
            </a:r>
          </a:p>
        </p:txBody>
      </p:sp>
      <p:sp>
        <p:nvSpPr>
          <p:cNvPr id="3" name="Rectangle 2">
            <a:extLst>
              <a:ext uri="{FF2B5EF4-FFF2-40B4-BE49-F238E27FC236}">
                <a16:creationId xmlns:a16="http://schemas.microsoft.com/office/drawing/2014/main" id="{E688DE61-348E-40C9-AE1E-DBD44BFF493C}"/>
              </a:ext>
            </a:extLst>
          </p:cNvPr>
          <p:cNvSpPr/>
          <p:nvPr/>
        </p:nvSpPr>
        <p:spPr>
          <a:xfrm>
            <a:off x="680320" y="3728177"/>
            <a:ext cx="6096000" cy="373692"/>
          </a:xfrm>
          <a:prstGeom prst="rect">
            <a:avLst/>
          </a:prstGeom>
        </p:spPr>
        <p:txBody>
          <a:bodyPr>
            <a:spAutoFit/>
          </a:bodyPr>
          <a:lstStyle/>
          <a:p>
            <a:pPr>
              <a:lnSpc>
                <a:spcPct val="107000"/>
              </a:lnSpc>
              <a:spcAft>
                <a:spcPts val="0"/>
              </a:spcAft>
            </a:pPr>
            <a:r>
              <a:rPr lang="fr-MA" dirty="0" err="1"/>
              <a:t>this.heroesService</a:t>
            </a:r>
            <a:r>
              <a:rPr lang="fr-MA" dirty="0"/>
              <a:t> .</a:t>
            </a:r>
            <a:r>
              <a:rPr lang="fr-MA" dirty="0" err="1"/>
              <a:t>deleteHero</a:t>
            </a:r>
            <a:r>
              <a:rPr lang="fr-MA" dirty="0"/>
              <a:t>(hero.id).</a:t>
            </a:r>
            <a:r>
              <a:rPr lang="fr-MA" dirty="0" err="1"/>
              <a:t>subscribe</a:t>
            </a:r>
            <a:r>
              <a:rPr lang="fr-MA" dirty="0"/>
              <a: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4721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6704A-B9E4-4C67-8BD4-0819075CD447}"/>
              </a:ext>
            </a:extLst>
          </p:cNvPr>
          <p:cNvSpPr>
            <a:spLocks noGrp="1"/>
          </p:cNvSpPr>
          <p:nvPr>
            <p:ph type="title"/>
          </p:nvPr>
        </p:nvSpPr>
        <p:spPr/>
        <p:txBody>
          <a:bodyPr/>
          <a:lstStyle/>
          <a:p>
            <a:r>
              <a:rPr lang="en-US" dirty="0"/>
              <a:t>Handling Errors</a:t>
            </a:r>
            <a:endParaRPr lang="fr-MA" dirty="0"/>
          </a:p>
        </p:txBody>
      </p:sp>
      <p:sp>
        <p:nvSpPr>
          <p:cNvPr id="3" name="Espace réservé du contenu 2">
            <a:extLst>
              <a:ext uri="{FF2B5EF4-FFF2-40B4-BE49-F238E27FC236}">
                <a16:creationId xmlns:a16="http://schemas.microsoft.com/office/drawing/2014/main" id="{47798E1F-68F4-4739-BF98-EB288AAC7EB3}"/>
              </a:ext>
            </a:extLst>
          </p:cNvPr>
          <p:cNvSpPr>
            <a:spLocks noGrp="1"/>
          </p:cNvSpPr>
          <p:nvPr>
            <p:ph idx="1"/>
          </p:nvPr>
        </p:nvSpPr>
        <p:spPr/>
        <p:txBody>
          <a:bodyPr/>
          <a:lstStyle/>
          <a:p>
            <a:pPr marL="0" indent="0">
              <a:buNone/>
            </a:pPr>
            <a:r>
              <a:rPr lang="en-US" dirty="0" err="1"/>
              <a:t>this.postService.</a:t>
            </a:r>
            <a:r>
              <a:rPr lang="en-US" b="1" dirty="0" err="1"/>
              <a:t>fetchPosts</a:t>
            </a:r>
            <a:r>
              <a:rPr lang="en-US" dirty="0"/>
              <a:t>().</a:t>
            </a:r>
            <a:r>
              <a:rPr lang="en-US" b="1" dirty="0"/>
              <a:t>subscribe</a:t>
            </a:r>
            <a:r>
              <a:rPr lang="en-US" dirty="0"/>
              <a:t>(posts=&gt;{</a:t>
            </a:r>
            <a:endParaRPr lang="fr-MA" dirty="0"/>
          </a:p>
          <a:p>
            <a:pPr marL="0" indent="0">
              <a:buNone/>
            </a:pPr>
            <a:r>
              <a:rPr lang="en-US" dirty="0"/>
              <a:t>     </a:t>
            </a:r>
            <a:r>
              <a:rPr lang="en-US" dirty="0" err="1"/>
              <a:t>this.loadedPosts</a:t>
            </a:r>
            <a:r>
              <a:rPr lang="en-US" dirty="0"/>
              <a:t> = posts;</a:t>
            </a:r>
            <a:endParaRPr lang="fr-MA" dirty="0"/>
          </a:p>
          <a:p>
            <a:pPr marL="0" indent="0">
              <a:buNone/>
            </a:pPr>
            <a:r>
              <a:rPr lang="en-US" dirty="0"/>
              <a:t>   }, error =&gt; {</a:t>
            </a:r>
            <a:endParaRPr lang="fr-MA" dirty="0"/>
          </a:p>
          <a:p>
            <a:pPr marL="0" indent="0">
              <a:buNone/>
            </a:pPr>
            <a:r>
              <a:rPr lang="en-US" dirty="0"/>
              <a:t>     </a:t>
            </a:r>
            <a:r>
              <a:rPr lang="en-US" dirty="0" err="1"/>
              <a:t>this.error</a:t>
            </a:r>
            <a:r>
              <a:rPr lang="en-US" dirty="0"/>
              <a:t> = </a:t>
            </a:r>
            <a:r>
              <a:rPr lang="en-US" dirty="0" err="1"/>
              <a:t>error.message</a:t>
            </a:r>
            <a:r>
              <a:rPr lang="en-US" dirty="0"/>
              <a:t>;</a:t>
            </a:r>
            <a:endParaRPr lang="fr-MA" dirty="0"/>
          </a:p>
          <a:p>
            <a:pPr marL="0" indent="0">
              <a:buNone/>
            </a:pPr>
            <a:r>
              <a:rPr lang="en-US" dirty="0"/>
              <a:t>   }</a:t>
            </a:r>
            <a:endParaRPr lang="fr-MA" dirty="0"/>
          </a:p>
          <a:p>
            <a:pPr marL="0" indent="0">
              <a:buNone/>
            </a:pPr>
            <a:r>
              <a:rPr lang="en-US" dirty="0"/>
              <a:t>);</a:t>
            </a:r>
            <a:endParaRPr lang="fr-MA" dirty="0"/>
          </a:p>
          <a:p>
            <a:pPr marL="0" indent="0">
              <a:buNone/>
            </a:pPr>
            <a:endParaRPr lang="fr-MA" dirty="0"/>
          </a:p>
        </p:txBody>
      </p:sp>
      <p:sp>
        <p:nvSpPr>
          <p:cNvPr id="4" name="Rectangle 3">
            <a:extLst>
              <a:ext uri="{FF2B5EF4-FFF2-40B4-BE49-F238E27FC236}">
                <a16:creationId xmlns:a16="http://schemas.microsoft.com/office/drawing/2014/main" id="{48B11E5C-02BD-4CD3-92C5-880DD0A0A928}"/>
              </a:ext>
            </a:extLst>
          </p:cNvPr>
          <p:cNvSpPr/>
          <p:nvPr/>
        </p:nvSpPr>
        <p:spPr>
          <a:xfrm>
            <a:off x="3228753" y="5047288"/>
            <a:ext cx="8530856" cy="1272977"/>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a:t>
            </a:r>
            <a:r>
              <a:rPr lang="en-US" i="1" dirty="0">
                <a:latin typeface="Courier New" panose="02070309020205020404" pitchFamily="49" charset="0"/>
                <a:ea typeface="Times New Roman" panose="02020603050405020304" pitchFamily="18" charset="0"/>
                <a:cs typeface="Times New Roman" panose="02020603050405020304" pitchFamily="18" charset="0"/>
              </a:rPr>
              <a:t>class</a:t>
            </a:r>
            <a:r>
              <a:rPr lang="en-US" dirty="0">
                <a:latin typeface="Courier New" panose="02070309020205020404" pitchFamily="49" charset="0"/>
                <a:ea typeface="Times New Roman" panose="02020603050405020304" pitchFamily="18" charset="0"/>
                <a:cs typeface="Times New Roman" panose="02020603050405020304" pitchFamily="18" charset="0"/>
              </a:rPr>
              <a:t>="alert alert-danger" </a:t>
            </a:r>
            <a:r>
              <a:rPr lang="en-US" i="1" dirty="0">
                <a:latin typeface="Courier New" panose="02070309020205020404" pitchFamily="49" charset="0"/>
                <a:ea typeface="Times New Roman" panose="02020603050405020304" pitchFamily="18" charset="0"/>
                <a:cs typeface="Times New Roman" panose="02020603050405020304" pitchFamily="18" charset="0"/>
              </a:rPr>
              <a:t>*</a:t>
            </a:r>
            <a:r>
              <a:rPr lang="en-US" i="1"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="error"&gt;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&lt;h1&gt;An error has </a:t>
            </a:r>
            <a:r>
              <a:rPr lang="en-US" dirty="0" err="1">
                <a:latin typeface="Courier New" panose="02070309020205020404" pitchFamily="49" charset="0"/>
                <a:ea typeface="Times New Roman" panose="02020603050405020304" pitchFamily="18" charset="0"/>
                <a:cs typeface="Times New Roman" panose="02020603050405020304" pitchFamily="18" charset="0"/>
              </a:rPr>
              <a:t>occured</a:t>
            </a:r>
            <a:r>
              <a:rPr lang="en-US" dirty="0">
                <a:latin typeface="Courier New" panose="02070309020205020404" pitchFamily="49" charset="0"/>
                <a:ea typeface="Times New Roman" panose="02020603050405020304" pitchFamily="18" charset="0"/>
                <a:cs typeface="Times New Roman" panose="02020603050405020304" pitchFamily="18" charset="0"/>
              </a:rPr>
              <a:t>&lt;/h1&gt;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&lt;p&gt;{{error}}&lt;/p&gt;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40A73915-5EED-4A6B-94CA-E5E52DF800A9}"/>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D6F8897F-592D-46AE-9C8A-50A1F0E115C1}"/>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8E069D14-7C47-45AE-A89B-BDD55A00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146D9FAF-206C-4675-8F66-0BE5559D6BC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768025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E8C71-CAAC-40FC-8836-B4B33EEE0685}"/>
              </a:ext>
            </a:extLst>
          </p:cNvPr>
          <p:cNvSpPr>
            <a:spLocks noGrp="1"/>
          </p:cNvSpPr>
          <p:nvPr>
            <p:ph type="title"/>
          </p:nvPr>
        </p:nvSpPr>
        <p:spPr/>
        <p:txBody>
          <a:bodyPr/>
          <a:lstStyle/>
          <a:p>
            <a:r>
              <a:rPr lang="en-US" dirty="0"/>
              <a:t>Setting Headers</a:t>
            </a:r>
            <a:endParaRPr lang="fr-MA" dirty="0"/>
          </a:p>
        </p:txBody>
      </p:sp>
      <p:sp>
        <p:nvSpPr>
          <p:cNvPr id="3" name="Espace réservé du contenu 2">
            <a:extLst>
              <a:ext uri="{FF2B5EF4-FFF2-40B4-BE49-F238E27FC236}">
                <a16:creationId xmlns:a16="http://schemas.microsoft.com/office/drawing/2014/main" id="{521C2E1C-8CFF-41A7-AB90-3D3998E968CC}"/>
              </a:ext>
            </a:extLst>
          </p:cNvPr>
          <p:cNvSpPr>
            <a:spLocks noGrp="1"/>
          </p:cNvSpPr>
          <p:nvPr>
            <p:ph idx="1"/>
          </p:nvPr>
        </p:nvSpPr>
        <p:spPr/>
        <p:txBody>
          <a:bodyPr/>
          <a:lstStyle/>
          <a:p>
            <a:pPr marL="0" indent="0">
              <a:buNone/>
            </a:pPr>
            <a:r>
              <a:rPr lang="en-US" dirty="0"/>
              <a:t>return </a:t>
            </a:r>
            <a:r>
              <a:rPr lang="en-US" dirty="0" err="1"/>
              <a:t>this.http</a:t>
            </a:r>
            <a:endParaRPr lang="fr-MA" dirty="0"/>
          </a:p>
          <a:p>
            <a:pPr marL="0" indent="0">
              <a:buNone/>
            </a:pPr>
            <a:r>
              <a:rPr lang="en-US" dirty="0"/>
              <a:t>     .</a:t>
            </a:r>
            <a:r>
              <a:rPr lang="en-US" b="1" dirty="0"/>
              <a:t>get</a:t>
            </a:r>
            <a:r>
              <a:rPr lang="en-US" dirty="0"/>
              <a:t>&lt;{ [key: string]: </a:t>
            </a:r>
            <a:r>
              <a:rPr lang="en-US" b="1" dirty="0"/>
              <a:t>Post</a:t>
            </a:r>
            <a:r>
              <a:rPr lang="en-US" dirty="0"/>
              <a:t> }&gt;(</a:t>
            </a:r>
            <a:endParaRPr lang="fr-MA" dirty="0"/>
          </a:p>
          <a:p>
            <a:pPr marL="0" indent="0">
              <a:buNone/>
            </a:pPr>
            <a:r>
              <a:rPr lang="en-US" dirty="0"/>
              <a:t>       </a:t>
            </a:r>
            <a:r>
              <a:rPr lang="en-US" dirty="0" err="1"/>
              <a:t>url</a:t>
            </a:r>
            <a:r>
              <a:rPr lang="en-US" dirty="0"/>
              <a:t>,</a:t>
            </a:r>
            <a:endParaRPr lang="fr-MA" dirty="0"/>
          </a:p>
          <a:p>
            <a:pPr marL="0" indent="0">
              <a:buNone/>
            </a:pPr>
            <a:r>
              <a:rPr lang="en-US" dirty="0"/>
              <a:t>       {</a:t>
            </a:r>
            <a:endParaRPr lang="fr-MA" dirty="0"/>
          </a:p>
          <a:p>
            <a:pPr marL="0" indent="0">
              <a:buNone/>
            </a:pPr>
            <a:r>
              <a:rPr lang="en-US" dirty="0"/>
              <a:t>         headers: new </a:t>
            </a:r>
            <a:r>
              <a:rPr lang="en-US" b="1" dirty="0" err="1"/>
              <a:t>HttpHeaders</a:t>
            </a:r>
            <a:r>
              <a:rPr lang="en-US" dirty="0"/>
              <a:t>({'Custom-header' : 'hello'})</a:t>
            </a:r>
            <a:endParaRPr lang="fr-MA" dirty="0"/>
          </a:p>
          <a:p>
            <a:pPr marL="0" indent="0">
              <a:buNone/>
            </a:pPr>
            <a:r>
              <a:rPr lang="en-US" dirty="0"/>
              <a:t>       }</a:t>
            </a:r>
            <a:endParaRPr lang="fr-MA" dirty="0"/>
          </a:p>
          <a:p>
            <a:pPr marL="0" indent="0">
              <a:buNone/>
            </a:pPr>
            <a:r>
              <a:rPr lang="en-US" dirty="0"/>
              <a:t>     )</a:t>
            </a:r>
            <a:endParaRPr lang="fr-MA" dirty="0"/>
          </a:p>
          <a:p>
            <a:pPr marL="0" indent="0">
              <a:buNone/>
            </a:pPr>
            <a:endParaRPr lang="fr-MA" dirty="0"/>
          </a:p>
        </p:txBody>
      </p:sp>
      <p:pic>
        <p:nvPicPr>
          <p:cNvPr id="4" name="Image 3">
            <a:extLst>
              <a:ext uri="{FF2B5EF4-FFF2-40B4-BE49-F238E27FC236}">
                <a16:creationId xmlns:a16="http://schemas.microsoft.com/office/drawing/2014/main" id="{8062AC61-BF1F-4F65-B0A7-DF6E19F3502B}"/>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7173F607-C719-47CE-8097-C6C8F420388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95285686-68DC-4E8E-98CF-94AF7477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B85AF59-2D9B-4C1A-9696-5B0FD9682B7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2769043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CFAB31-B902-4AB0-AC14-53D684583C1F}"/>
              </a:ext>
            </a:extLst>
          </p:cNvPr>
          <p:cNvSpPr>
            <a:spLocks noGrp="1"/>
          </p:cNvSpPr>
          <p:nvPr>
            <p:ph type="title"/>
          </p:nvPr>
        </p:nvSpPr>
        <p:spPr/>
        <p:txBody>
          <a:bodyPr/>
          <a:lstStyle/>
          <a:p>
            <a:r>
              <a:rPr lang="en-US" dirty="0"/>
              <a:t>Adding Query Params</a:t>
            </a:r>
            <a:endParaRPr lang="fr-MA" dirty="0"/>
          </a:p>
        </p:txBody>
      </p:sp>
      <p:sp>
        <p:nvSpPr>
          <p:cNvPr id="3" name="Espace réservé du contenu 2">
            <a:extLst>
              <a:ext uri="{FF2B5EF4-FFF2-40B4-BE49-F238E27FC236}">
                <a16:creationId xmlns:a16="http://schemas.microsoft.com/office/drawing/2014/main" id="{1579AEA7-7505-44E8-940F-542D6F4CDAC2}"/>
              </a:ext>
            </a:extLst>
          </p:cNvPr>
          <p:cNvSpPr>
            <a:spLocks noGrp="1"/>
          </p:cNvSpPr>
          <p:nvPr>
            <p:ph idx="1"/>
          </p:nvPr>
        </p:nvSpPr>
        <p:spPr>
          <a:xfrm>
            <a:off x="680321" y="2336873"/>
            <a:ext cx="9613861" cy="1501480"/>
          </a:xfrm>
        </p:spPr>
        <p:txBody>
          <a:bodyPr>
            <a:normAutofit fontScale="92500" lnSpcReduction="20000"/>
          </a:bodyPr>
          <a:lstStyle/>
          <a:p>
            <a:pPr marL="0" indent="0">
              <a:buNone/>
            </a:pPr>
            <a:r>
              <a:rPr lang="en-US" dirty="0"/>
              <a:t>   let </a:t>
            </a:r>
            <a:r>
              <a:rPr lang="en-US" dirty="0" err="1"/>
              <a:t>searchParams</a:t>
            </a:r>
            <a:r>
              <a:rPr lang="en-US" dirty="0"/>
              <a:t> = new </a:t>
            </a:r>
            <a:r>
              <a:rPr lang="en-US" b="1" dirty="0" err="1"/>
              <a:t>HttpParams</a:t>
            </a:r>
            <a:r>
              <a:rPr lang="en-US" dirty="0"/>
              <a:t>();</a:t>
            </a:r>
            <a:endParaRPr lang="fr-MA" dirty="0"/>
          </a:p>
          <a:p>
            <a:pPr marL="0" indent="0">
              <a:buNone/>
            </a:pPr>
            <a:r>
              <a:rPr lang="en-US" dirty="0"/>
              <a:t>   </a:t>
            </a:r>
            <a:r>
              <a:rPr lang="en-US" dirty="0" err="1"/>
              <a:t>searchParams</a:t>
            </a:r>
            <a:r>
              <a:rPr lang="en-US" dirty="0"/>
              <a:t> = </a:t>
            </a:r>
            <a:r>
              <a:rPr lang="en-US" dirty="0" err="1"/>
              <a:t>searchParams.</a:t>
            </a:r>
            <a:r>
              <a:rPr lang="en-US" b="1" dirty="0" err="1"/>
              <a:t>append</a:t>
            </a:r>
            <a:r>
              <a:rPr lang="en-US" dirty="0"/>
              <a:t>('print', 'pretty');</a:t>
            </a:r>
            <a:endParaRPr lang="fr-MA" dirty="0"/>
          </a:p>
          <a:p>
            <a:pPr marL="0" indent="0">
              <a:buNone/>
            </a:pPr>
            <a:r>
              <a:rPr lang="en-US" dirty="0"/>
              <a:t>   </a:t>
            </a:r>
            <a:r>
              <a:rPr lang="en-US" dirty="0" err="1"/>
              <a:t>searchParams</a:t>
            </a:r>
            <a:r>
              <a:rPr lang="en-US" dirty="0"/>
              <a:t> = </a:t>
            </a:r>
            <a:r>
              <a:rPr lang="en-US" dirty="0" err="1"/>
              <a:t>searchParams.</a:t>
            </a:r>
            <a:r>
              <a:rPr lang="en-US" b="1" dirty="0" err="1"/>
              <a:t>append</a:t>
            </a:r>
            <a:r>
              <a:rPr lang="en-US" dirty="0"/>
              <a:t>('custom', 'key');</a:t>
            </a:r>
            <a:endParaRPr lang="fr-MA" dirty="0"/>
          </a:p>
          <a:p>
            <a:pPr marL="0" indent="0">
              <a:buNone/>
            </a:pPr>
            <a:r>
              <a:rPr lang="en-US" dirty="0"/>
              <a:t>  </a:t>
            </a:r>
            <a:endParaRPr lang="fr-MA" dirty="0"/>
          </a:p>
          <a:p>
            <a:pPr marL="0" indent="0">
              <a:buNone/>
            </a:pPr>
            <a:endParaRPr lang="fr-MA" dirty="0"/>
          </a:p>
        </p:txBody>
      </p:sp>
      <p:sp>
        <p:nvSpPr>
          <p:cNvPr id="4" name="Rectangle 3">
            <a:extLst>
              <a:ext uri="{FF2B5EF4-FFF2-40B4-BE49-F238E27FC236}">
                <a16:creationId xmlns:a16="http://schemas.microsoft.com/office/drawing/2014/main" id="{332DAA59-4FFE-424D-9637-2D7B752C0C3F}"/>
              </a:ext>
            </a:extLst>
          </p:cNvPr>
          <p:cNvSpPr/>
          <p:nvPr/>
        </p:nvSpPr>
        <p:spPr>
          <a:xfrm>
            <a:off x="953386" y="3838353"/>
            <a:ext cx="7627088" cy="2308324"/>
          </a:xfrm>
          <a:prstGeom prst="rect">
            <a:avLst/>
          </a:prstGeom>
        </p:spPr>
        <p:txBody>
          <a:bodyPr wrap="square">
            <a:spAutoFit/>
          </a:bodyPr>
          <a:lstStyle/>
          <a:p>
            <a:r>
              <a:rPr lang="en-US" dirty="0"/>
              <a:t>return </a:t>
            </a:r>
            <a:r>
              <a:rPr lang="en-US" dirty="0" err="1"/>
              <a:t>this.http</a:t>
            </a:r>
            <a:endParaRPr lang="fr-MA" dirty="0"/>
          </a:p>
          <a:p>
            <a:r>
              <a:rPr lang="en-US" dirty="0"/>
              <a:t>     .</a:t>
            </a:r>
            <a:r>
              <a:rPr lang="en-US" b="1" dirty="0"/>
              <a:t>get</a:t>
            </a:r>
            <a:r>
              <a:rPr lang="en-US" dirty="0"/>
              <a:t>&lt;{ [key: string]: </a:t>
            </a:r>
            <a:r>
              <a:rPr lang="en-US" b="1" dirty="0"/>
              <a:t>Post</a:t>
            </a:r>
            <a:r>
              <a:rPr lang="en-US" dirty="0"/>
              <a:t> }&gt;(</a:t>
            </a:r>
            <a:endParaRPr lang="fr-MA" dirty="0"/>
          </a:p>
          <a:p>
            <a:r>
              <a:rPr lang="en-US" dirty="0"/>
              <a:t>       </a:t>
            </a:r>
            <a:r>
              <a:rPr lang="en-US" dirty="0" err="1"/>
              <a:t>url</a:t>
            </a:r>
            <a:r>
              <a:rPr lang="en-US" dirty="0"/>
              <a:t>,</a:t>
            </a:r>
            <a:endParaRPr lang="fr-MA" dirty="0"/>
          </a:p>
          <a:p>
            <a:r>
              <a:rPr lang="en-US" dirty="0"/>
              <a:t>       {</a:t>
            </a:r>
            <a:endParaRPr lang="fr-MA" dirty="0"/>
          </a:p>
          <a:p>
            <a:r>
              <a:rPr lang="en-US" dirty="0"/>
              <a:t>         headers: new </a:t>
            </a:r>
            <a:r>
              <a:rPr lang="en-US" b="1" dirty="0" err="1"/>
              <a:t>HttpHeaders</a:t>
            </a:r>
            <a:r>
              <a:rPr lang="en-US" dirty="0"/>
              <a:t>({'Custom-header' : 'hello'}),</a:t>
            </a:r>
            <a:endParaRPr lang="fr-MA" dirty="0"/>
          </a:p>
          <a:p>
            <a:r>
              <a:rPr lang="en-US" dirty="0"/>
              <a:t>         params: </a:t>
            </a:r>
            <a:r>
              <a:rPr lang="en-US" dirty="0" err="1"/>
              <a:t>searchParams</a:t>
            </a:r>
            <a:endParaRPr lang="fr-MA" dirty="0"/>
          </a:p>
          <a:p>
            <a:r>
              <a:rPr lang="en-US" dirty="0"/>
              <a:t>       }</a:t>
            </a:r>
            <a:endParaRPr lang="fr-MA" dirty="0"/>
          </a:p>
          <a:p>
            <a:r>
              <a:rPr lang="en-US" dirty="0"/>
              <a:t>     )</a:t>
            </a:r>
            <a:endParaRPr lang="fr-MA" dirty="0"/>
          </a:p>
        </p:txBody>
      </p:sp>
      <p:pic>
        <p:nvPicPr>
          <p:cNvPr id="5" name="Image 4">
            <a:extLst>
              <a:ext uri="{FF2B5EF4-FFF2-40B4-BE49-F238E27FC236}">
                <a16:creationId xmlns:a16="http://schemas.microsoft.com/office/drawing/2014/main" id="{6C11E038-080E-4F56-A1F2-C0EA29A41929}"/>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AA369DF8-553C-4109-8E22-3D604C19AC26}"/>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09F9343C-FD5B-49A4-A390-E9FF277E8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23334C0-025F-43ED-91AE-08B8B81F7888}"/>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8581592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Introducing Interceptors</a:t>
            </a:r>
            <a:endParaRPr lang="fr-MA" dirty="0"/>
          </a:p>
        </p:txBody>
      </p:sp>
      <p:sp>
        <p:nvSpPr>
          <p:cNvPr id="3" name="Espace réservé du contenu 2">
            <a:extLst>
              <a:ext uri="{FF2B5EF4-FFF2-40B4-BE49-F238E27FC236}">
                <a16:creationId xmlns:a16="http://schemas.microsoft.com/office/drawing/2014/main" id="{FE4EDFFB-37DD-4021-95A1-AA0C00702F6F}"/>
              </a:ext>
            </a:extLst>
          </p:cNvPr>
          <p:cNvSpPr>
            <a:spLocks noGrp="1"/>
          </p:cNvSpPr>
          <p:nvPr>
            <p:ph idx="1"/>
          </p:nvPr>
        </p:nvSpPr>
        <p:spPr/>
        <p:txBody>
          <a:bodyPr>
            <a:normAutofit/>
          </a:bodyPr>
          <a:lstStyle/>
          <a:p>
            <a:pPr marL="0" indent="0">
              <a:buNone/>
            </a:pPr>
            <a:r>
              <a:rPr lang="en-US" sz="1800" dirty="0"/>
              <a:t>export class </a:t>
            </a:r>
            <a:r>
              <a:rPr lang="en-US" sz="1800" b="1" dirty="0" err="1"/>
              <a:t>AuthInterceptorService</a:t>
            </a:r>
            <a:r>
              <a:rPr lang="en-US" sz="1800" dirty="0"/>
              <a:t> implements </a:t>
            </a:r>
            <a:r>
              <a:rPr lang="en-US" sz="1800" b="1" dirty="0" err="1"/>
              <a:t>HttpInterceptor</a:t>
            </a:r>
            <a:r>
              <a:rPr lang="en-US" sz="1800" dirty="0"/>
              <a:t> {</a:t>
            </a:r>
            <a:endParaRPr lang="fr-MA" sz="1800" dirty="0"/>
          </a:p>
          <a:p>
            <a:pPr marL="0" indent="0">
              <a:buNone/>
            </a:pPr>
            <a:r>
              <a:rPr lang="en-US" sz="1800" dirty="0"/>
              <a:t>    </a:t>
            </a:r>
            <a:r>
              <a:rPr lang="en-US" sz="1800" b="1" dirty="0"/>
              <a:t>intercept</a:t>
            </a:r>
            <a:r>
              <a:rPr lang="en-US" sz="1800" dirty="0"/>
              <a:t>(req: </a:t>
            </a:r>
            <a:r>
              <a:rPr lang="en-US" sz="1800" b="1" dirty="0" err="1"/>
              <a:t>HttpRequest</a:t>
            </a:r>
            <a:r>
              <a:rPr lang="en-US" sz="1800" dirty="0"/>
              <a:t>&lt;any&gt;, next: </a:t>
            </a:r>
            <a:r>
              <a:rPr lang="en-US" sz="1800" b="1" dirty="0" err="1"/>
              <a:t>HttpHandler</a:t>
            </a:r>
            <a:r>
              <a:rPr lang="en-US" sz="1800" dirty="0"/>
              <a:t>) {</a:t>
            </a:r>
            <a:endParaRPr lang="fr-MA" sz="1800" dirty="0"/>
          </a:p>
          <a:p>
            <a:pPr marL="0" indent="0">
              <a:buNone/>
            </a:pPr>
            <a:r>
              <a:rPr lang="en-US" sz="1800" dirty="0"/>
              <a:t>       const </a:t>
            </a:r>
            <a:r>
              <a:rPr lang="en-US" sz="1800" dirty="0" err="1"/>
              <a:t>modifiedReq</a:t>
            </a:r>
            <a:r>
              <a:rPr lang="en-US" sz="1800" dirty="0"/>
              <a:t> = </a:t>
            </a:r>
            <a:r>
              <a:rPr lang="en-US" sz="1800" dirty="0" err="1"/>
              <a:t>req.</a:t>
            </a:r>
            <a:r>
              <a:rPr lang="en-US" sz="1800" b="1" dirty="0" err="1"/>
              <a:t>clone</a:t>
            </a:r>
            <a:r>
              <a:rPr lang="en-US" sz="1800" dirty="0"/>
              <a:t>({</a:t>
            </a:r>
            <a:endParaRPr lang="fr-MA" sz="1800" dirty="0"/>
          </a:p>
          <a:p>
            <a:pPr marL="0" indent="0">
              <a:buNone/>
            </a:pPr>
            <a:r>
              <a:rPr lang="en-US" sz="1800" dirty="0"/>
              <a:t>           headers: </a:t>
            </a:r>
            <a:r>
              <a:rPr lang="en-US" sz="1800" dirty="0" err="1"/>
              <a:t>req.headers.</a:t>
            </a:r>
            <a:r>
              <a:rPr lang="en-US" sz="1800" b="1" dirty="0" err="1"/>
              <a:t>append</a:t>
            </a:r>
            <a:r>
              <a:rPr lang="en-US" sz="1800" dirty="0"/>
              <a:t>('Auth', '</a:t>
            </a:r>
            <a:r>
              <a:rPr lang="en-US" sz="1800" dirty="0" err="1"/>
              <a:t>xyz</a:t>
            </a:r>
            <a:r>
              <a:rPr lang="en-US" sz="1800" dirty="0"/>
              <a:t>')</a:t>
            </a:r>
            <a:endParaRPr lang="fr-MA" sz="1800" dirty="0"/>
          </a:p>
          <a:p>
            <a:pPr marL="0" indent="0">
              <a:buNone/>
            </a:pPr>
            <a:r>
              <a:rPr lang="en-US" sz="1800" dirty="0"/>
              <a:t>       });</a:t>
            </a:r>
            <a:endParaRPr lang="fr-MA" sz="1800" dirty="0"/>
          </a:p>
          <a:p>
            <a:pPr marL="0" indent="0">
              <a:buNone/>
            </a:pPr>
            <a:r>
              <a:rPr lang="en-US" sz="1800" dirty="0"/>
              <a:t>       return  </a:t>
            </a:r>
            <a:r>
              <a:rPr lang="en-US" sz="1800" dirty="0" err="1"/>
              <a:t>next.</a:t>
            </a:r>
            <a:r>
              <a:rPr lang="en-US" sz="1800" b="1" dirty="0" err="1"/>
              <a:t>handle</a:t>
            </a:r>
            <a:r>
              <a:rPr lang="en-US" sz="1800" dirty="0"/>
              <a:t>(req);</a:t>
            </a:r>
            <a:endParaRPr lang="fr-MA" sz="1800" dirty="0"/>
          </a:p>
          <a:p>
            <a:pPr marL="0" indent="0">
              <a:buNone/>
            </a:pPr>
            <a:r>
              <a:rPr lang="en-US" sz="1800" dirty="0"/>
              <a:t>   }</a:t>
            </a:r>
            <a:endParaRPr lang="fr-MA" sz="1800" dirty="0"/>
          </a:p>
          <a:p>
            <a:pPr marL="0" indent="0">
              <a:buNone/>
            </a:pPr>
            <a:r>
              <a:rPr lang="en-US" sz="1800" dirty="0"/>
              <a:t>}</a:t>
            </a:r>
            <a:endParaRPr lang="fr-MA" sz="1800" dirty="0"/>
          </a:p>
          <a:p>
            <a:pPr marL="0" indent="0">
              <a:buNone/>
            </a:pPr>
            <a:endParaRPr lang="fr-MA" sz="1800" dirty="0"/>
          </a:p>
        </p:txBody>
      </p:sp>
      <p:sp>
        <p:nvSpPr>
          <p:cNvPr id="4" name="Rectangle 3">
            <a:extLst>
              <a:ext uri="{FF2B5EF4-FFF2-40B4-BE49-F238E27FC236}">
                <a16:creationId xmlns:a16="http://schemas.microsoft.com/office/drawing/2014/main" id="{084EC304-1FDF-47BE-966C-68F01433E6BB}"/>
              </a:ext>
            </a:extLst>
          </p:cNvPr>
          <p:cNvSpPr/>
          <p:nvPr/>
        </p:nvSpPr>
        <p:spPr>
          <a:xfrm>
            <a:off x="3951766" y="4992296"/>
            <a:ext cx="10366907" cy="1865704"/>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latin typeface="Courier New" panose="02070309020205020404" pitchFamily="49" charset="0"/>
                <a:ea typeface="Times New Roman" panose="02020603050405020304" pitchFamily="18" charset="0"/>
                <a:cs typeface="Times New Roman" panose="02020603050405020304" pitchFamily="18" charset="0"/>
              </a:rPr>
              <a:t>NgModule</a:t>
            </a:r>
            <a:r>
              <a:rPr lang="en-US"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providers: [{provide : HTTP_INTERCEPTORS, </a:t>
            </a:r>
            <a:r>
              <a:rPr lang="en-US" dirty="0" err="1">
                <a:latin typeface="Courier New" panose="02070309020205020404" pitchFamily="49" charset="0"/>
                <a:ea typeface="Times New Roman" panose="02020603050405020304" pitchFamily="18" charset="0"/>
                <a:cs typeface="Times New Roman" panose="02020603050405020304" pitchFamily="18" charset="0"/>
              </a:rPr>
              <a:t>useClass</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AuthInterceptorService</a:t>
            </a:r>
            <a:r>
              <a:rPr lang="en-US" dirty="0">
                <a:latin typeface="Courier New" panose="02070309020205020404" pitchFamily="49" charset="0"/>
                <a:ea typeface="Times New Roman" panose="02020603050405020304" pitchFamily="18" charset="0"/>
                <a:cs typeface="Times New Roman" panose="02020603050405020304" pitchFamily="18" charset="0"/>
              </a:rPr>
              <a:t>, multi : true}],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143991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What will be done during this training</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7B286093-9ED1-4D9B-9E69-33A89FC62090}"/>
              </a:ext>
            </a:extLst>
          </p:cNvPr>
          <p:cNvPicPr>
            <a:picLocks noChangeAspect="1"/>
          </p:cNvPicPr>
          <p:nvPr/>
        </p:nvPicPr>
        <p:blipFill>
          <a:blip r:embed="rId5"/>
          <a:stretch>
            <a:fillRect/>
          </a:stretch>
        </p:blipFill>
        <p:spPr>
          <a:xfrm>
            <a:off x="1095374" y="2084801"/>
            <a:ext cx="9053825" cy="4446790"/>
          </a:xfrm>
          <a:prstGeom prst="rect">
            <a:avLst/>
          </a:prstGeom>
        </p:spPr>
      </p:pic>
    </p:spTree>
    <p:extLst>
      <p:ext uri="{BB962C8B-B14F-4D97-AF65-F5344CB8AC3E}">
        <p14:creationId xmlns:p14="http://schemas.microsoft.com/office/powerpoint/2010/main" val="3328962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Authentication</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76864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How authentication works</a:t>
            </a:r>
            <a:endParaRPr lang="fr-MA" dirty="0"/>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3"/>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D2591652-62EA-4E2C-9EAF-118987BCC3B1}"/>
              </a:ext>
            </a:extLst>
          </p:cNvPr>
          <p:cNvSpPr/>
          <p:nvPr/>
        </p:nvSpPr>
        <p:spPr>
          <a:xfrm>
            <a:off x="4060272" y="5368955"/>
            <a:ext cx="2526484" cy="637563"/>
          </a:xfrm>
          <a:prstGeom prst="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Server</a:t>
            </a:r>
          </a:p>
        </p:txBody>
      </p:sp>
      <p:sp>
        <p:nvSpPr>
          <p:cNvPr id="12" name="Rectangle 11">
            <a:extLst>
              <a:ext uri="{FF2B5EF4-FFF2-40B4-BE49-F238E27FC236}">
                <a16:creationId xmlns:a16="http://schemas.microsoft.com/office/drawing/2014/main" id="{DAEB918A-D589-4AF8-9DAE-C9F816A8071C}"/>
              </a:ext>
            </a:extLst>
          </p:cNvPr>
          <p:cNvSpPr/>
          <p:nvPr/>
        </p:nvSpPr>
        <p:spPr>
          <a:xfrm>
            <a:off x="4060272" y="2400650"/>
            <a:ext cx="2526484" cy="6375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dirty="0"/>
              <a:t>Client</a:t>
            </a:r>
          </a:p>
        </p:txBody>
      </p:sp>
      <p:sp>
        <p:nvSpPr>
          <p:cNvPr id="13" name="Flèche : bas 12">
            <a:extLst>
              <a:ext uri="{FF2B5EF4-FFF2-40B4-BE49-F238E27FC236}">
                <a16:creationId xmlns:a16="http://schemas.microsoft.com/office/drawing/2014/main" id="{8D55D89C-69FF-4E63-8F6E-B23369E14022}"/>
              </a:ext>
            </a:extLst>
          </p:cNvPr>
          <p:cNvSpPr/>
          <p:nvPr/>
        </p:nvSpPr>
        <p:spPr>
          <a:xfrm>
            <a:off x="4270886" y="3363878"/>
            <a:ext cx="578841" cy="16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ZoneTexte 13">
            <a:extLst>
              <a:ext uri="{FF2B5EF4-FFF2-40B4-BE49-F238E27FC236}">
                <a16:creationId xmlns:a16="http://schemas.microsoft.com/office/drawing/2014/main" id="{CE701759-3A06-4D33-AA6B-00BE728F4913}"/>
              </a:ext>
            </a:extLst>
          </p:cNvPr>
          <p:cNvSpPr txBox="1"/>
          <p:nvPr/>
        </p:nvSpPr>
        <p:spPr>
          <a:xfrm>
            <a:off x="2745080" y="4034307"/>
            <a:ext cx="1587166" cy="338554"/>
          </a:xfrm>
          <a:prstGeom prst="rect">
            <a:avLst/>
          </a:prstGeom>
          <a:noFill/>
        </p:spPr>
        <p:txBody>
          <a:bodyPr wrap="none" rtlCol="0">
            <a:spAutoFit/>
          </a:bodyPr>
          <a:lstStyle/>
          <a:p>
            <a:r>
              <a:rPr lang="fr-MA" sz="1600" dirty="0" err="1"/>
              <a:t>Send</a:t>
            </a:r>
            <a:r>
              <a:rPr lang="fr-MA" sz="1600" dirty="0"/>
              <a:t> </a:t>
            </a:r>
            <a:r>
              <a:rPr lang="fr-MA" sz="1600" dirty="0" err="1"/>
              <a:t>Auth</a:t>
            </a:r>
            <a:r>
              <a:rPr lang="fr-MA" sz="1600" dirty="0"/>
              <a:t> Data</a:t>
            </a:r>
          </a:p>
        </p:txBody>
      </p:sp>
      <p:sp>
        <p:nvSpPr>
          <p:cNvPr id="16" name="Flèche : bas 15">
            <a:extLst>
              <a:ext uri="{FF2B5EF4-FFF2-40B4-BE49-F238E27FC236}">
                <a16:creationId xmlns:a16="http://schemas.microsoft.com/office/drawing/2014/main" id="{EBE2122E-E4FC-4381-98FA-2DC8749A131A}"/>
              </a:ext>
            </a:extLst>
          </p:cNvPr>
          <p:cNvSpPr/>
          <p:nvPr/>
        </p:nvSpPr>
        <p:spPr>
          <a:xfrm rot="10800000">
            <a:off x="5722688" y="3338818"/>
            <a:ext cx="578841" cy="1677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7" name="ZoneTexte 16">
            <a:extLst>
              <a:ext uri="{FF2B5EF4-FFF2-40B4-BE49-F238E27FC236}">
                <a16:creationId xmlns:a16="http://schemas.microsoft.com/office/drawing/2014/main" id="{46D3B8B1-69BA-4EEB-B5C6-0A93F67C621B}"/>
              </a:ext>
            </a:extLst>
          </p:cNvPr>
          <p:cNvSpPr txBox="1"/>
          <p:nvPr/>
        </p:nvSpPr>
        <p:spPr>
          <a:xfrm>
            <a:off x="5213244" y="6174793"/>
            <a:ext cx="184731" cy="369332"/>
          </a:xfrm>
          <a:prstGeom prst="rect">
            <a:avLst/>
          </a:prstGeom>
          <a:noFill/>
        </p:spPr>
        <p:txBody>
          <a:bodyPr wrap="none" rtlCol="0">
            <a:spAutoFit/>
          </a:bodyPr>
          <a:lstStyle/>
          <a:p>
            <a:endParaRPr lang="fr-MA" dirty="0"/>
          </a:p>
        </p:txBody>
      </p:sp>
      <p:sp>
        <p:nvSpPr>
          <p:cNvPr id="18" name="ZoneTexte 17">
            <a:extLst>
              <a:ext uri="{FF2B5EF4-FFF2-40B4-BE49-F238E27FC236}">
                <a16:creationId xmlns:a16="http://schemas.microsoft.com/office/drawing/2014/main" id="{50E0224B-FCE0-4370-AEBA-90AA145F8BD0}"/>
              </a:ext>
            </a:extLst>
          </p:cNvPr>
          <p:cNvSpPr txBox="1"/>
          <p:nvPr/>
        </p:nvSpPr>
        <p:spPr>
          <a:xfrm>
            <a:off x="6228260" y="4106776"/>
            <a:ext cx="716991" cy="338554"/>
          </a:xfrm>
          <a:prstGeom prst="rect">
            <a:avLst/>
          </a:prstGeom>
          <a:noFill/>
        </p:spPr>
        <p:txBody>
          <a:bodyPr wrap="none" rtlCol="0">
            <a:spAutoFit/>
          </a:bodyPr>
          <a:lstStyle/>
          <a:p>
            <a:r>
              <a:rPr lang="fr-MA" sz="1600" dirty="0" err="1"/>
              <a:t>Token</a:t>
            </a:r>
            <a:endParaRPr lang="fr-MA" sz="1600" dirty="0"/>
          </a:p>
        </p:txBody>
      </p:sp>
      <p:sp>
        <p:nvSpPr>
          <p:cNvPr id="19" name="Rectangle 18">
            <a:extLst>
              <a:ext uri="{FF2B5EF4-FFF2-40B4-BE49-F238E27FC236}">
                <a16:creationId xmlns:a16="http://schemas.microsoft.com/office/drawing/2014/main" id="{4670F716-EF3D-4BCE-B76A-F7783BFEC56F}"/>
              </a:ext>
            </a:extLst>
          </p:cNvPr>
          <p:cNvSpPr/>
          <p:nvPr/>
        </p:nvSpPr>
        <p:spPr>
          <a:xfrm>
            <a:off x="252314" y="2383655"/>
            <a:ext cx="1851674" cy="637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Storage</a:t>
            </a:r>
          </a:p>
        </p:txBody>
      </p:sp>
      <p:cxnSp>
        <p:nvCxnSpPr>
          <p:cNvPr id="25" name="Connecteur droit avec flèche 24">
            <a:extLst>
              <a:ext uri="{FF2B5EF4-FFF2-40B4-BE49-F238E27FC236}">
                <a16:creationId xmlns:a16="http://schemas.microsoft.com/office/drawing/2014/main" id="{6CC2D95B-4150-4EB0-9619-AD9529C58208}"/>
              </a:ext>
            </a:extLst>
          </p:cNvPr>
          <p:cNvCxnSpPr>
            <a:cxnSpLocks/>
            <a:stCxn id="12" idx="1"/>
            <a:endCxn id="19" idx="3"/>
          </p:cNvCxnSpPr>
          <p:nvPr/>
        </p:nvCxnSpPr>
        <p:spPr>
          <a:xfrm flipH="1" flipV="1">
            <a:off x="2103988" y="2702437"/>
            <a:ext cx="1956284" cy="16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CA54E2F9-9239-4006-81D9-9218FD1F200D}"/>
              </a:ext>
            </a:extLst>
          </p:cNvPr>
          <p:cNvSpPr txBox="1"/>
          <p:nvPr/>
        </p:nvSpPr>
        <p:spPr>
          <a:xfrm>
            <a:off x="2282279" y="2377038"/>
            <a:ext cx="1704313" cy="338554"/>
          </a:xfrm>
          <a:prstGeom prst="rect">
            <a:avLst/>
          </a:prstGeom>
          <a:noFill/>
        </p:spPr>
        <p:txBody>
          <a:bodyPr wrap="none" rtlCol="0">
            <a:spAutoFit/>
          </a:bodyPr>
          <a:lstStyle/>
          <a:p>
            <a:r>
              <a:rPr lang="fr-MA" sz="1600" dirty="0"/>
              <a:t>Stores the </a:t>
            </a:r>
            <a:r>
              <a:rPr lang="fr-MA" sz="1600" dirty="0" err="1"/>
              <a:t>token</a:t>
            </a:r>
            <a:endParaRPr lang="fr-MA" sz="1600" dirty="0"/>
          </a:p>
        </p:txBody>
      </p:sp>
      <p:cxnSp>
        <p:nvCxnSpPr>
          <p:cNvPr id="34" name="Connecteur : en angle 33">
            <a:extLst>
              <a:ext uri="{FF2B5EF4-FFF2-40B4-BE49-F238E27FC236}">
                <a16:creationId xmlns:a16="http://schemas.microsoft.com/office/drawing/2014/main" id="{B486C7FE-7CBE-4C50-9FC9-6EC500EDF13A}"/>
              </a:ext>
            </a:extLst>
          </p:cNvPr>
          <p:cNvCxnSpPr>
            <a:cxnSpLocks/>
            <a:stCxn id="12" idx="3"/>
            <a:endCxn id="11" idx="3"/>
          </p:cNvCxnSpPr>
          <p:nvPr/>
        </p:nvCxnSpPr>
        <p:spPr>
          <a:xfrm>
            <a:off x="6586756" y="2719432"/>
            <a:ext cx="12700" cy="2968305"/>
          </a:xfrm>
          <a:prstGeom prst="bentConnector3">
            <a:avLst>
              <a:gd name="adj1" fmla="val 24985315"/>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7F39A3F-701C-42F0-B213-8036E3384C9E}"/>
              </a:ext>
            </a:extLst>
          </p:cNvPr>
          <p:cNvSpPr txBox="1"/>
          <p:nvPr/>
        </p:nvSpPr>
        <p:spPr>
          <a:xfrm>
            <a:off x="9766183" y="3897627"/>
            <a:ext cx="1864337" cy="584775"/>
          </a:xfrm>
          <a:prstGeom prst="rect">
            <a:avLst/>
          </a:prstGeom>
          <a:noFill/>
        </p:spPr>
        <p:txBody>
          <a:bodyPr wrap="square" rtlCol="0">
            <a:spAutoFit/>
          </a:bodyPr>
          <a:lstStyle/>
          <a:p>
            <a:r>
              <a:rPr lang="fr-MA" sz="1600" dirty="0" err="1"/>
              <a:t>Send</a:t>
            </a:r>
            <a:r>
              <a:rPr lang="fr-MA" sz="1600" dirty="0"/>
              <a:t> the </a:t>
            </a:r>
            <a:r>
              <a:rPr lang="fr-MA" sz="1600" dirty="0" err="1"/>
              <a:t>token</a:t>
            </a:r>
            <a:r>
              <a:rPr lang="fr-MA" sz="1600" dirty="0"/>
              <a:t> in </a:t>
            </a:r>
            <a:r>
              <a:rPr lang="fr-MA" sz="1600" dirty="0" err="1"/>
              <a:t>requests</a:t>
            </a:r>
            <a:endParaRPr lang="fr-MA" sz="1600" dirty="0"/>
          </a:p>
        </p:txBody>
      </p:sp>
      <p:sp>
        <p:nvSpPr>
          <p:cNvPr id="41" name="ZoneTexte 40">
            <a:extLst>
              <a:ext uri="{FF2B5EF4-FFF2-40B4-BE49-F238E27FC236}">
                <a16:creationId xmlns:a16="http://schemas.microsoft.com/office/drawing/2014/main" id="{172EE072-180F-4A68-971A-B971FD8CCC0E}"/>
              </a:ext>
            </a:extLst>
          </p:cNvPr>
          <p:cNvSpPr txBox="1"/>
          <p:nvPr/>
        </p:nvSpPr>
        <p:spPr>
          <a:xfrm>
            <a:off x="6228260" y="4106776"/>
            <a:ext cx="845103" cy="338554"/>
          </a:xfrm>
          <a:prstGeom prst="rect">
            <a:avLst/>
          </a:prstGeom>
          <a:noFill/>
        </p:spPr>
        <p:txBody>
          <a:bodyPr wrap="none" rtlCol="0">
            <a:spAutoFit/>
          </a:bodyPr>
          <a:lstStyle/>
          <a:p>
            <a:r>
              <a:rPr lang="fr-MA" sz="1600" dirty="0"/>
              <a:t>Session</a:t>
            </a:r>
          </a:p>
        </p:txBody>
      </p:sp>
    </p:spTree>
    <p:extLst>
      <p:ext uri="{BB962C8B-B14F-4D97-AF65-F5344CB8AC3E}">
        <p14:creationId xmlns:p14="http://schemas.microsoft.com/office/powerpoint/2010/main" val="17484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fltVal val="0"/>
                                          </p:val>
                                        </p:tav>
                                        <p:tav tm="100000">
                                          <p:val>
                                            <p:strVal val="#ppt_w"/>
                                          </p:val>
                                        </p:tav>
                                      </p:tavLst>
                                    </p:anim>
                                    <p:anim calcmode="lin" valueType="num">
                                      <p:cBhvr>
                                        <p:cTn id="68" dur="1000" fill="hold"/>
                                        <p:tgtEl>
                                          <p:spTgt spid="34"/>
                                        </p:tgtEl>
                                        <p:attrNameLst>
                                          <p:attrName>ppt_h</p:attrName>
                                        </p:attrNameLst>
                                      </p:cBhvr>
                                      <p:tavLst>
                                        <p:tav tm="0">
                                          <p:val>
                                            <p:fltVal val="0"/>
                                          </p:val>
                                        </p:tav>
                                        <p:tav tm="100000">
                                          <p:val>
                                            <p:strVal val="#ppt_h"/>
                                          </p:val>
                                        </p:tav>
                                      </p:tavLst>
                                    </p:anim>
                                    <p:anim calcmode="lin" valueType="num">
                                      <p:cBhvr>
                                        <p:cTn id="69" dur="1000" fill="hold"/>
                                        <p:tgtEl>
                                          <p:spTgt spid="34"/>
                                        </p:tgtEl>
                                        <p:attrNameLst>
                                          <p:attrName>style.rotation</p:attrName>
                                        </p:attrNameLst>
                                      </p:cBhvr>
                                      <p:tavLst>
                                        <p:tav tm="0">
                                          <p:val>
                                            <p:fltVal val="90"/>
                                          </p:val>
                                        </p:tav>
                                        <p:tav tm="100000">
                                          <p:val>
                                            <p:fltVal val="0"/>
                                          </p:val>
                                        </p:tav>
                                      </p:tavLst>
                                    </p:anim>
                                    <p:animEffect transition="in" filter="fade">
                                      <p:cBhvr>
                                        <p:cTn id="70" dur="1000"/>
                                        <p:tgtEl>
                                          <p:spTgt spid="34"/>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6" grpId="0" animBg="1"/>
      <p:bldP spid="18" grpId="0"/>
      <p:bldP spid="19" grpId="0" animBg="1"/>
      <p:bldP spid="26" grpId="0"/>
      <p:bldP spid="36" grpId="0"/>
      <p:bldP spid="41" grpId="0"/>
      <p:bldP spid="41"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QUESTIONS</a:t>
            </a:r>
          </a:p>
        </p:txBody>
      </p:sp>
      <p:pic>
        <p:nvPicPr>
          <p:cNvPr id="4098" name="Picture 2" descr="Seven Strategies for Handling Difficult Questions - What to Say ...">
            <a:extLst>
              <a:ext uri="{FF2B5EF4-FFF2-40B4-BE49-F238E27FC236}">
                <a16:creationId xmlns:a16="http://schemas.microsoft.com/office/drawing/2014/main" id="{30C636B1-E08F-4209-8D58-6C7BC75F5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25" y="2399398"/>
            <a:ext cx="5962650" cy="372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2193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SESSION END</a:t>
            </a:r>
          </a:p>
        </p:txBody>
      </p:sp>
      <p:sp>
        <p:nvSpPr>
          <p:cNvPr id="15" name="TextBox 12">
            <a:extLst>
              <a:ext uri="{FF2B5EF4-FFF2-40B4-BE49-F238E27FC236}">
                <a16:creationId xmlns:a16="http://schemas.microsoft.com/office/drawing/2014/main" id="{C43AD805-C5F2-4A26-8115-1A09745C4346}"/>
              </a:ext>
            </a:extLst>
          </p:cNvPr>
          <p:cNvSpPr txBox="1"/>
          <p:nvPr/>
        </p:nvSpPr>
        <p:spPr>
          <a:xfrm>
            <a:off x="1828799" y="2529160"/>
            <a:ext cx="8056483" cy="2554545"/>
          </a:xfrm>
          <a:prstGeom prst="rect">
            <a:avLst/>
          </a:prstGeom>
          <a:noFill/>
        </p:spPr>
        <p:txBody>
          <a:bodyPr wrap="square" rtlCol="0">
            <a:spAutoFit/>
          </a:bodyPr>
          <a:lstStyle/>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THANK YOU</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for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your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ATTENTION</a:t>
            </a:r>
            <a:endParaRPr lang="fr-FR" sz="4000" dirty="0">
              <a:latin typeface="Ubuntu Medium" panose="020B0604030602030204" pitchFamily="34" charset="0"/>
            </a:endParaRPr>
          </a:p>
        </p:txBody>
      </p:sp>
    </p:spTree>
    <p:extLst>
      <p:ext uri="{BB962C8B-B14F-4D97-AF65-F5344CB8AC3E}">
        <p14:creationId xmlns:p14="http://schemas.microsoft.com/office/powerpoint/2010/main" val="2572228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ANNEX</a:t>
            </a:r>
          </a:p>
        </p:txBody>
      </p:sp>
    </p:spTree>
    <p:extLst>
      <p:ext uri="{BB962C8B-B14F-4D97-AF65-F5344CB8AC3E}">
        <p14:creationId xmlns:p14="http://schemas.microsoft.com/office/powerpoint/2010/main" val="25626104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Source code</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16DAC022-2DA6-40C7-AE09-157DE4E9B5B9}"/>
              </a:ext>
            </a:extLst>
          </p:cNvPr>
          <p:cNvSpPr/>
          <p:nvPr/>
        </p:nvSpPr>
        <p:spPr>
          <a:xfrm>
            <a:off x="3541690" y="2910959"/>
            <a:ext cx="4403770" cy="369332"/>
          </a:xfrm>
          <a:prstGeom prst="rect">
            <a:avLst/>
          </a:prstGeom>
        </p:spPr>
        <p:txBody>
          <a:bodyPr wrap="none">
            <a:spAutoFit/>
          </a:bodyPr>
          <a:lstStyle/>
          <a:p>
            <a:r>
              <a:rPr lang="fr-MA" dirty="0">
                <a:hlinkClick r:id="rId4"/>
              </a:rPr>
              <a:t>https://github.com/youma85/schoolAng</a:t>
            </a:r>
            <a:endParaRPr lang="fr-MA" dirty="0"/>
          </a:p>
        </p:txBody>
      </p:sp>
      <p:sp>
        <p:nvSpPr>
          <p:cNvPr id="10" name="Rectangle 9">
            <a:extLst>
              <a:ext uri="{FF2B5EF4-FFF2-40B4-BE49-F238E27FC236}">
                <a16:creationId xmlns:a16="http://schemas.microsoft.com/office/drawing/2014/main" id="{960FEB28-429E-4076-8ED8-32777DCFB06D}"/>
              </a:ext>
            </a:extLst>
          </p:cNvPr>
          <p:cNvSpPr/>
          <p:nvPr/>
        </p:nvSpPr>
        <p:spPr>
          <a:xfrm>
            <a:off x="680320" y="2227987"/>
            <a:ext cx="9661585" cy="369332"/>
          </a:xfrm>
          <a:prstGeom prst="rect">
            <a:avLst/>
          </a:prstGeom>
        </p:spPr>
        <p:txBody>
          <a:bodyPr wrap="square">
            <a:spAutoFit/>
          </a:bodyPr>
          <a:lstStyle/>
          <a:p>
            <a:r>
              <a:rPr lang="en-US" dirty="0"/>
              <a:t>Source code can be found in this </a:t>
            </a:r>
            <a:r>
              <a:rPr lang="en-US" dirty="0" err="1"/>
              <a:t>github</a:t>
            </a:r>
            <a:r>
              <a:rPr lang="en-US" dirty="0"/>
              <a:t> Link:</a:t>
            </a:r>
            <a:endParaRPr lang="en-US"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6218249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TypeScript(Types)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646331"/>
          </a:xfrm>
          <a:prstGeom prst="rect">
            <a:avLst/>
          </a:prstGeom>
        </p:spPr>
        <p:txBody>
          <a:bodyPr wrap="square">
            <a:spAutoFit/>
          </a:bodyPr>
          <a:lstStyle/>
          <a:p>
            <a:r>
              <a:rPr lang="en-US" dirty="0"/>
              <a:t>In </a:t>
            </a:r>
            <a:r>
              <a:rPr lang="en-US" dirty="0" err="1"/>
              <a:t>typeScript</a:t>
            </a:r>
            <a:r>
              <a:rPr lang="en-US" dirty="0"/>
              <a:t>, type System represents different types of datatypes which are supported by TypeScript. </a:t>
            </a:r>
            <a:endParaRPr lang="en-US" b="0" dirty="0">
              <a:solidFill>
                <a:srgbClr val="333333"/>
              </a:solidFill>
              <a:effectLst/>
              <a:latin typeface="Consolas" panose="020B0609020204030204" pitchFamily="49" charset="0"/>
            </a:endParaRPr>
          </a:p>
        </p:txBody>
      </p:sp>
      <p:graphicFrame>
        <p:nvGraphicFramePr>
          <p:cNvPr id="13" name="Tableau 12">
            <a:extLst>
              <a:ext uri="{FF2B5EF4-FFF2-40B4-BE49-F238E27FC236}">
                <a16:creationId xmlns:a16="http://schemas.microsoft.com/office/drawing/2014/main" id="{DA4792DC-E846-4C6B-BC36-68B58A308081}"/>
              </a:ext>
            </a:extLst>
          </p:cNvPr>
          <p:cNvGraphicFramePr>
            <a:graphicFrameLocks noGrp="1"/>
          </p:cNvGraphicFramePr>
          <p:nvPr>
            <p:extLst>
              <p:ext uri="{D42A27DB-BD31-4B8C-83A1-F6EECF244321}">
                <p14:modId xmlns:p14="http://schemas.microsoft.com/office/powerpoint/2010/main" val="2627346650"/>
              </p:ext>
            </p:extLst>
          </p:nvPr>
        </p:nvGraphicFramePr>
        <p:xfrm>
          <a:off x="680320" y="2874318"/>
          <a:ext cx="10254381" cy="3656123"/>
        </p:xfrm>
        <a:graphic>
          <a:graphicData uri="http://schemas.openxmlformats.org/drawingml/2006/table">
            <a:tbl>
              <a:tblPr>
                <a:tableStyleId>{3C2FFA5D-87B4-456A-9821-1D502468CF0F}</a:tableStyleId>
              </a:tblPr>
              <a:tblGrid>
                <a:gridCol w="2320055">
                  <a:extLst>
                    <a:ext uri="{9D8B030D-6E8A-4147-A177-3AD203B41FA5}">
                      <a16:colId xmlns:a16="http://schemas.microsoft.com/office/drawing/2014/main" val="3906073659"/>
                    </a:ext>
                  </a:extLst>
                </a:gridCol>
                <a:gridCol w="1562100">
                  <a:extLst>
                    <a:ext uri="{9D8B030D-6E8A-4147-A177-3AD203B41FA5}">
                      <a16:colId xmlns:a16="http://schemas.microsoft.com/office/drawing/2014/main" val="4234431073"/>
                    </a:ext>
                  </a:extLst>
                </a:gridCol>
                <a:gridCol w="6372226">
                  <a:extLst>
                    <a:ext uri="{9D8B030D-6E8A-4147-A177-3AD203B41FA5}">
                      <a16:colId xmlns:a16="http://schemas.microsoft.com/office/drawing/2014/main" val="2491608171"/>
                    </a:ext>
                  </a:extLst>
                </a:gridCol>
              </a:tblGrid>
              <a:tr h="249426">
                <a:tc>
                  <a:txBody>
                    <a:bodyPr/>
                    <a:lstStyle/>
                    <a:p>
                      <a:pPr algn="ctr" fontAlgn="base"/>
                      <a:r>
                        <a:rPr lang="fr-MA" sz="1800" cap="all" dirty="0">
                          <a:effectLst/>
                        </a:rPr>
                        <a:t>BUILT-IN DATA TYPE</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KEYWORD</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DESCRIPTION</a:t>
                      </a:r>
                      <a:endParaRPr lang="fr-MA" sz="1800" b="1" cap="all" dirty="0">
                        <a:solidFill>
                          <a:srgbClr val="000000"/>
                        </a:solidFill>
                        <a:effectLst/>
                      </a:endParaRPr>
                    </a:p>
                  </a:txBody>
                  <a:tcPr marL="44540" marR="44540" marT="44540" marB="44540" anchor="ctr"/>
                </a:tc>
                <a:extLst>
                  <a:ext uri="{0D108BD9-81ED-4DB2-BD59-A6C34878D82A}">
                    <a16:rowId xmlns:a16="http://schemas.microsoft.com/office/drawing/2014/main" val="689869674"/>
                  </a:ext>
                </a:extLst>
              </a:tr>
              <a:tr h="558982">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en-US" sz="1800" dirty="0">
                          <a:effectLst/>
                        </a:rPr>
                        <a:t>It is used to represent both Integer as well as Floating-Point numbers</a:t>
                      </a:r>
                      <a:endParaRPr lang="en-US" sz="1800" b="0" dirty="0">
                        <a:effectLst/>
                      </a:endParaRPr>
                    </a:p>
                  </a:txBody>
                  <a:tcPr marL="77946" marR="77946" marT="38973" marB="38973" anchor="ctr"/>
                </a:tc>
                <a:extLst>
                  <a:ext uri="{0D108BD9-81ED-4DB2-BD59-A6C34878D82A}">
                    <a16:rowId xmlns:a16="http://schemas.microsoft.com/office/drawing/2014/main" val="3659254720"/>
                  </a:ext>
                </a:extLst>
              </a:tr>
              <a:tr h="238291">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dirty="0" err="1">
                          <a:effectLst/>
                        </a:rPr>
                        <a:t>Represents</a:t>
                      </a:r>
                      <a:r>
                        <a:rPr lang="fr-MA" sz="1800" dirty="0">
                          <a:effectLst/>
                        </a:rPr>
                        <a:t> </a:t>
                      </a:r>
                      <a:r>
                        <a:rPr lang="fr-MA" sz="1800" dirty="0" err="1">
                          <a:effectLst/>
                        </a:rPr>
                        <a:t>true</a:t>
                      </a:r>
                      <a:r>
                        <a:rPr lang="fr-MA" sz="1800" dirty="0">
                          <a:effectLst/>
                        </a:rPr>
                        <a:t> and false</a:t>
                      </a:r>
                      <a:endParaRPr lang="fr-MA" sz="1800" b="0" dirty="0">
                        <a:effectLst/>
                      </a:endParaRPr>
                    </a:p>
                  </a:txBody>
                  <a:tcPr marL="77946" marR="77946" marT="38973" marB="38973" anchor="ctr"/>
                </a:tc>
                <a:extLst>
                  <a:ext uri="{0D108BD9-81ED-4DB2-BD59-A6C34878D82A}">
                    <a16:rowId xmlns:a16="http://schemas.microsoft.com/office/drawing/2014/main" val="94702732"/>
                  </a:ext>
                </a:extLst>
              </a:tr>
              <a:tr h="398636">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en-US" sz="1800" dirty="0">
                          <a:effectLst/>
                        </a:rPr>
                        <a:t>It is used to represent a sequence of characters</a:t>
                      </a:r>
                      <a:endParaRPr lang="en-US" sz="1800" b="0" dirty="0">
                        <a:effectLst/>
                      </a:endParaRPr>
                    </a:p>
                  </a:txBody>
                  <a:tcPr marL="77946" marR="77946" marT="38973" marB="38973" anchor="ctr"/>
                </a:tc>
                <a:extLst>
                  <a:ext uri="{0D108BD9-81ED-4DB2-BD59-A6C34878D82A}">
                    <a16:rowId xmlns:a16="http://schemas.microsoft.com/office/drawing/2014/main" val="3332298332"/>
                  </a:ext>
                </a:extLst>
              </a:tr>
              <a:tr h="398636">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en-US" sz="1800" dirty="0">
                          <a:effectLst/>
                        </a:rPr>
                        <a:t>Generally used on function return-types</a:t>
                      </a:r>
                      <a:endParaRPr lang="en-US" sz="1800" b="0" dirty="0">
                        <a:effectLst/>
                      </a:endParaRPr>
                    </a:p>
                  </a:txBody>
                  <a:tcPr marL="77946" marR="77946" marT="38973" marB="38973" anchor="ctr"/>
                </a:tc>
                <a:extLst>
                  <a:ext uri="{0D108BD9-81ED-4DB2-BD59-A6C34878D82A}">
                    <a16:rowId xmlns:a16="http://schemas.microsoft.com/office/drawing/2014/main" val="3323889771"/>
                  </a:ext>
                </a:extLst>
              </a:tr>
              <a:tr h="398636">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en-US" sz="1800" dirty="0">
                          <a:effectLst/>
                        </a:rPr>
                        <a:t>It is used when an object does not have any value</a:t>
                      </a:r>
                      <a:endParaRPr lang="en-US" sz="1800" b="0" dirty="0">
                        <a:effectLst/>
                      </a:endParaRPr>
                    </a:p>
                  </a:txBody>
                  <a:tcPr marL="77946" marR="77946" marT="38973" marB="38973" anchor="ctr"/>
                </a:tc>
                <a:extLst>
                  <a:ext uri="{0D108BD9-81ED-4DB2-BD59-A6C34878D82A}">
                    <a16:rowId xmlns:a16="http://schemas.microsoft.com/office/drawing/2014/main" val="2127399753"/>
                  </a:ext>
                </a:extLst>
              </a:tr>
              <a:tr h="398636">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en-US" sz="1800" dirty="0">
                          <a:effectLst/>
                        </a:rPr>
                        <a:t>Denotes value given to uninitialized variable</a:t>
                      </a:r>
                      <a:endParaRPr lang="en-US" sz="1800" b="0" dirty="0">
                        <a:effectLst/>
                      </a:endParaRPr>
                    </a:p>
                  </a:txBody>
                  <a:tcPr marL="77946" marR="77946" marT="38973" marB="38973" anchor="ctr"/>
                </a:tc>
                <a:extLst>
                  <a:ext uri="{0D108BD9-81ED-4DB2-BD59-A6C34878D82A}">
                    <a16:rowId xmlns:a16="http://schemas.microsoft.com/office/drawing/2014/main" val="3769469078"/>
                  </a:ext>
                </a:extLst>
              </a:tr>
              <a:tr h="719327">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en-US" sz="1800" dirty="0">
                          <a:effectLst/>
                        </a:rPr>
                        <a:t>If variable is declared with any data-type then any type of value can be assigned to that variable</a:t>
                      </a:r>
                      <a:endParaRPr lang="en-US" sz="1800" b="0" dirty="0">
                        <a:effectLst/>
                      </a:endParaRPr>
                    </a:p>
                  </a:txBody>
                  <a:tcPr marL="77946" marR="77946" marT="38973" marB="38973" anchor="ctr"/>
                </a:tc>
                <a:extLst>
                  <a:ext uri="{0D108BD9-81ED-4DB2-BD59-A6C34878D82A}">
                    <a16:rowId xmlns:a16="http://schemas.microsoft.com/office/drawing/2014/main" val="1202036676"/>
                  </a:ext>
                </a:extLst>
              </a:tr>
            </a:tbl>
          </a:graphicData>
        </a:graphic>
      </p:graphicFrame>
    </p:spTree>
    <p:extLst>
      <p:ext uri="{BB962C8B-B14F-4D97-AF65-F5344CB8AC3E}">
        <p14:creationId xmlns:p14="http://schemas.microsoft.com/office/powerpoint/2010/main" val="2118696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a:xfrm>
            <a:off x="680321" y="761179"/>
            <a:ext cx="9613861" cy="1080938"/>
          </a:xfrm>
        </p:spPr>
        <p:txBody>
          <a:bodyPr/>
          <a:lstStyle/>
          <a:p>
            <a:r>
              <a:rPr lang="en-US" noProof="0" dirty="0">
                <a:latin typeface="Roboto Medium" panose="02000000000000000000" pitchFamily="2" charset="0"/>
                <a:ea typeface="Roboto Medium" panose="02000000000000000000" pitchFamily="2" charset="0"/>
              </a:rPr>
              <a:t>TypeScript(Classes)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923330"/>
          </a:xfrm>
          <a:prstGeom prst="rect">
            <a:avLst/>
          </a:prstGeom>
        </p:spPr>
        <p:txBody>
          <a:bodyPr wrap="square">
            <a:spAutoFit/>
          </a:bodyPr>
          <a:lstStyle/>
          <a:p>
            <a:r>
              <a:rPr lang="en-US" dirty="0">
                <a:latin typeface="Arial" panose="020B0604020202020204" pitchFamily="34" charset="0"/>
              </a:rPr>
              <a:t>TypeScript is object oriented JavaScript. TypeScript supports object-oriented programming features like classes, interfaces, etc. A class in terms of OOP is a blueprint for creating objects. A class encapsulates data for the object. </a:t>
            </a:r>
            <a:endParaRPr lang="fr-MA" dirty="0"/>
          </a:p>
        </p:txBody>
      </p:sp>
      <p:sp>
        <p:nvSpPr>
          <p:cNvPr id="12" name="Rectangle 11">
            <a:extLst>
              <a:ext uri="{FF2B5EF4-FFF2-40B4-BE49-F238E27FC236}">
                <a16:creationId xmlns:a16="http://schemas.microsoft.com/office/drawing/2014/main" id="{FDFD8749-F7CE-43DC-A588-0D05621A878A}"/>
              </a:ext>
            </a:extLst>
          </p:cNvPr>
          <p:cNvSpPr/>
          <p:nvPr/>
        </p:nvSpPr>
        <p:spPr>
          <a:xfrm>
            <a:off x="857250" y="3005259"/>
            <a:ext cx="7696200" cy="3970318"/>
          </a:xfrm>
          <a:prstGeom prst="rect">
            <a:avLst/>
          </a:prstGeom>
        </p:spPr>
        <p:txBody>
          <a:bodyPr wrap="square">
            <a:spAutoFit/>
          </a:bodyPr>
          <a:lstStyle/>
          <a:p>
            <a:r>
              <a:rPr lang="fr-MA" dirty="0"/>
              <a:t>class Car { </a:t>
            </a:r>
          </a:p>
          <a:p>
            <a:r>
              <a:rPr lang="fr-MA" dirty="0"/>
              <a:t>   //</a:t>
            </a:r>
            <a:r>
              <a:rPr lang="fr-MA" dirty="0" err="1"/>
              <a:t>field</a:t>
            </a:r>
            <a:r>
              <a:rPr lang="fr-MA" dirty="0"/>
              <a:t> </a:t>
            </a:r>
          </a:p>
          <a:p>
            <a:r>
              <a:rPr lang="fr-MA" dirty="0"/>
              <a:t>   </a:t>
            </a:r>
            <a:r>
              <a:rPr lang="fr-MA" dirty="0" err="1"/>
              <a:t>engine:string</a:t>
            </a:r>
            <a:r>
              <a:rPr lang="fr-MA" dirty="0"/>
              <a:t>; </a:t>
            </a:r>
          </a:p>
          <a:p>
            <a:r>
              <a:rPr lang="fr-MA" dirty="0"/>
              <a:t> </a:t>
            </a:r>
          </a:p>
          <a:p>
            <a:r>
              <a:rPr lang="fr-MA" dirty="0"/>
              <a:t>   //</a:t>
            </a:r>
            <a:r>
              <a:rPr lang="fr-MA" dirty="0" err="1"/>
              <a:t>constructor</a:t>
            </a:r>
            <a:r>
              <a:rPr lang="fr-MA" dirty="0"/>
              <a:t> </a:t>
            </a:r>
          </a:p>
          <a:p>
            <a:r>
              <a:rPr lang="fr-MA" dirty="0"/>
              <a:t>   </a:t>
            </a:r>
            <a:r>
              <a:rPr lang="fr-MA" dirty="0" err="1"/>
              <a:t>constructor</a:t>
            </a:r>
            <a:r>
              <a:rPr lang="fr-MA" dirty="0"/>
              <a:t>(</a:t>
            </a:r>
            <a:r>
              <a:rPr lang="fr-MA" dirty="0" err="1"/>
              <a:t>engine:string</a:t>
            </a:r>
            <a:r>
              <a:rPr lang="fr-MA" dirty="0"/>
              <a:t>) { </a:t>
            </a:r>
          </a:p>
          <a:p>
            <a:r>
              <a:rPr lang="fr-MA" dirty="0"/>
              <a:t>      </a:t>
            </a:r>
            <a:r>
              <a:rPr lang="fr-MA" dirty="0" err="1"/>
              <a:t>this.engine</a:t>
            </a:r>
            <a:r>
              <a:rPr lang="fr-MA" dirty="0"/>
              <a:t> = engine </a:t>
            </a:r>
          </a:p>
          <a:p>
            <a:r>
              <a:rPr lang="fr-MA" dirty="0"/>
              <a:t>   }  </a:t>
            </a:r>
          </a:p>
          <a:p>
            <a:endParaRPr lang="fr-MA" dirty="0"/>
          </a:p>
          <a:p>
            <a:r>
              <a:rPr lang="fr-MA" dirty="0"/>
              <a:t>   //</a:t>
            </a:r>
            <a:r>
              <a:rPr lang="fr-MA" dirty="0" err="1"/>
              <a:t>function</a:t>
            </a:r>
            <a:r>
              <a:rPr lang="fr-MA" dirty="0"/>
              <a:t> </a:t>
            </a:r>
          </a:p>
          <a:p>
            <a:r>
              <a:rPr lang="fr-MA" dirty="0"/>
              <a:t>   </a:t>
            </a:r>
            <a:r>
              <a:rPr lang="fr-MA" dirty="0" err="1"/>
              <a:t>disp</a:t>
            </a:r>
            <a:r>
              <a:rPr lang="fr-MA" dirty="0"/>
              <a:t>():</a:t>
            </a:r>
            <a:r>
              <a:rPr lang="fr-MA" dirty="0" err="1"/>
              <a:t>void</a:t>
            </a:r>
            <a:r>
              <a:rPr lang="fr-MA" dirty="0"/>
              <a:t> { </a:t>
            </a:r>
          </a:p>
          <a:p>
            <a:r>
              <a:rPr lang="fr-MA" dirty="0"/>
              <a:t>      console.log("Engine </a:t>
            </a:r>
            <a:r>
              <a:rPr lang="fr-MA" dirty="0" err="1"/>
              <a:t>is</a:t>
            </a:r>
            <a:r>
              <a:rPr lang="fr-MA" dirty="0"/>
              <a:t>  :   "+</a:t>
            </a:r>
            <a:r>
              <a:rPr lang="fr-MA" dirty="0" err="1"/>
              <a:t>this.engine</a:t>
            </a:r>
            <a:r>
              <a:rPr lang="fr-MA" dirty="0"/>
              <a:t>) </a:t>
            </a:r>
          </a:p>
          <a:p>
            <a:r>
              <a:rPr lang="fr-MA" dirty="0"/>
              <a:t>   } </a:t>
            </a:r>
          </a:p>
          <a:p>
            <a:r>
              <a:rPr lang="fr-MA" dirty="0"/>
              <a:t>}</a:t>
            </a:r>
          </a:p>
        </p:txBody>
      </p:sp>
    </p:spTree>
    <p:extLst>
      <p:ext uri="{BB962C8B-B14F-4D97-AF65-F5344CB8AC3E}">
        <p14:creationId xmlns:p14="http://schemas.microsoft.com/office/powerpoint/2010/main" val="5273815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TypeScript(Interfaces)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646331"/>
          </a:xfrm>
          <a:prstGeom prst="rect">
            <a:avLst/>
          </a:prstGeom>
        </p:spPr>
        <p:txBody>
          <a:bodyPr wrap="square">
            <a:spAutoFit/>
          </a:bodyPr>
          <a:lstStyle/>
          <a:p>
            <a:r>
              <a:rPr lang="en-US" dirty="0"/>
              <a:t>An interface is a syntactical contract that an entity should conform to. In other words, an interface defines the syntax that any entity must adhere to.</a:t>
            </a:r>
            <a:endParaRPr lang="fr-MA" dirty="0"/>
          </a:p>
        </p:txBody>
      </p:sp>
      <p:sp>
        <p:nvSpPr>
          <p:cNvPr id="11" name="Rectangle 10">
            <a:extLst>
              <a:ext uri="{FF2B5EF4-FFF2-40B4-BE49-F238E27FC236}">
                <a16:creationId xmlns:a16="http://schemas.microsoft.com/office/drawing/2014/main" id="{2C1C97A1-1051-474D-8E0B-9E150F10FB8F}"/>
              </a:ext>
            </a:extLst>
          </p:cNvPr>
          <p:cNvSpPr/>
          <p:nvPr/>
        </p:nvSpPr>
        <p:spPr>
          <a:xfrm>
            <a:off x="759852" y="3068114"/>
            <a:ext cx="6096000" cy="1477328"/>
          </a:xfrm>
          <a:prstGeom prst="rect">
            <a:avLst/>
          </a:prstGeom>
        </p:spPr>
        <p:txBody>
          <a:bodyPr>
            <a:spAutoFit/>
          </a:bodyPr>
          <a:lstStyle/>
          <a:p>
            <a:r>
              <a:rPr lang="fr-MA" dirty="0"/>
              <a:t>interface </a:t>
            </a:r>
            <a:r>
              <a:rPr lang="fr-MA" dirty="0" err="1"/>
              <a:t>IPerson</a:t>
            </a:r>
            <a:r>
              <a:rPr lang="fr-MA" dirty="0"/>
              <a:t> { </a:t>
            </a:r>
          </a:p>
          <a:p>
            <a:r>
              <a:rPr lang="fr-MA" dirty="0"/>
              <a:t>   </a:t>
            </a:r>
            <a:r>
              <a:rPr lang="fr-MA" dirty="0" err="1"/>
              <a:t>firstName:string</a:t>
            </a:r>
            <a:r>
              <a:rPr lang="fr-MA" dirty="0"/>
              <a:t>, </a:t>
            </a:r>
          </a:p>
          <a:p>
            <a:r>
              <a:rPr lang="fr-MA" dirty="0"/>
              <a:t>   </a:t>
            </a:r>
            <a:r>
              <a:rPr lang="fr-MA" dirty="0" err="1"/>
              <a:t>lastName:string</a:t>
            </a:r>
            <a:r>
              <a:rPr lang="fr-MA" dirty="0"/>
              <a:t>, </a:t>
            </a:r>
          </a:p>
          <a:p>
            <a:r>
              <a:rPr lang="fr-MA" dirty="0"/>
              <a:t>   </a:t>
            </a:r>
            <a:r>
              <a:rPr lang="fr-MA" dirty="0" err="1"/>
              <a:t>sayHi</a:t>
            </a:r>
            <a:r>
              <a:rPr lang="fr-MA" dirty="0"/>
              <a:t>: ()=&gt;string </a:t>
            </a:r>
          </a:p>
          <a:p>
            <a:r>
              <a:rPr lang="fr-MA" dirty="0"/>
              <a:t>} </a:t>
            </a:r>
          </a:p>
        </p:txBody>
      </p:sp>
    </p:spTree>
    <p:extLst>
      <p:ext uri="{BB962C8B-B14F-4D97-AF65-F5344CB8AC3E}">
        <p14:creationId xmlns:p14="http://schemas.microsoft.com/office/powerpoint/2010/main" val="21924565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ES6+:versions  (from </a:t>
            </a:r>
            <a:r>
              <a:rPr lang="fr-MA" dirty="0"/>
              <a:t>www.w3schools.com)</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graphicFrame>
        <p:nvGraphicFramePr>
          <p:cNvPr id="9" name="Tableau 8">
            <a:extLst>
              <a:ext uri="{FF2B5EF4-FFF2-40B4-BE49-F238E27FC236}">
                <a16:creationId xmlns:a16="http://schemas.microsoft.com/office/drawing/2014/main" id="{8304A078-FD2C-4827-8754-1759BACDBDC1}"/>
              </a:ext>
            </a:extLst>
          </p:cNvPr>
          <p:cNvGraphicFramePr>
            <a:graphicFrameLocks noGrp="1"/>
          </p:cNvGraphicFramePr>
          <p:nvPr>
            <p:extLst>
              <p:ext uri="{D42A27DB-BD31-4B8C-83A1-F6EECF244321}">
                <p14:modId xmlns:p14="http://schemas.microsoft.com/office/powerpoint/2010/main" val="668047639"/>
              </p:ext>
            </p:extLst>
          </p:nvPr>
        </p:nvGraphicFramePr>
        <p:xfrm>
          <a:off x="2419350" y="2008601"/>
          <a:ext cx="6877050" cy="4692816"/>
        </p:xfrm>
        <a:graphic>
          <a:graphicData uri="http://schemas.openxmlformats.org/drawingml/2006/table">
            <a:tbl>
              <a:tblPr>
                <a:tableStyleId>{616DA210-FB5B-4158-B5E0-FEB733F419BA}</a:tableStyleId>
              </a:tblPr>
              <a:tblGrid>
                <a:gridCol w="990600">
                  <a:extLst>
                    <a:ext uri="{9D8B030D-6E8A-4147-A177-3AD203B41FA5}">
                      <a16:colId xmlns:a16="http://schemas.microsoft.com/office/drawing/2014/main" val="3373073650"/>
                    </a:ext>
                  </a:extLst>
                </a:gridCol>
                <a:gridCol w="1552575">
                  <a:extLst>
                    <a:ext uri="{9D8B030D-6E8A-4147-A177-3AD203B41FA5}">
                      <a16:colId xmlns:a16="http://schemas.microsoft.com/office/drawing/2014/main" val="2150052694"/>
                    </a:ext>
                  </a:extLst>
                </a:gridCol>
                <a:gridCol w="4333875">
                  <a:extLst>
                    <a:ext uri="{9D8B030D-6E8A-4147-A177-3AD203B41FA5}">
                      <a16:colId xmlns:a16="http://schemas.microsoft.com/office/drawing/2014/main" val="2734609295"/>
                    </a:ext>
                  </a:extLst>
                </a:gridCol>
              </a:tblGrid>
              <a:tr h="201636">
                <a:tc>
                  <a:txBody>
                    <a:bodyPr/>
                    <a:lstStyle/>
                    <a:p>
                      <a:pPr algn="ctr" fontAlgn="t"/>
                      <a:r>
                        <a:rPr lang="fr-MA" sz="1000" b="1">
                          <a:effectLst/>
                        </a:rPr>
                        <a:t>Ver</a:t>
                      </a:r>
                    </a:p>
                  </a:txBody>
                  <a:tcPr marL="58613" marR="29307" marT="29307" marB="29307"/>
                </a:tc>
                <a:tc>
                  <a:txBody>
                    <a:bodyPr/>
                    <a:lstStyle/>
                    <a:p>
                      <a:pPr algn="ctr" fontAlgn="t"/>
                      <a:r>
                        <a:rPr lang="fr-MA" sz="1000" b="1">
                          <a:effectLst/>
                        </a:rPr>
                        <a:t>Official Name</a:t>
                      </a:r>
                    </a:p>
                  </a:txBody>
                  <a:tcPr marL="29307" marR="29307" marT="29307" marB="29307"/>
                </a:tc>
                <a:tc>
                  <a:txBody>
                    <a:bodyPr/>
                    <a:lstStyle/>
                    <a:p>
                      <a:pPr algn="ctr" fontAlgn="t"/>
                      <a:r>
                        <a:rPr lang="fr-MA" sz="1000" b="1" dirty="0">
                          <a:effectLst/>
                        </a:rPr>
                        <a:t>Description</a:t>
                      </a:r>
                    </a:p>
                  </a:txBody>
                  <a:tcPr marL="29307" marR="29307" marT="29307" marB="29307"/>
                </a:tc>
                <a:extLst>
                  <a:ext uri="{0D108BD9-81ED-4DB2-BD59-A6C34878D82A}">
                    <a16:rowId xmlns:a16="http://schemas.microsoft.com/office/drawing/2014/main" val="2003070496"/>
                  </a:ext>
                </a:extLst>
              </a:tr>
              <a:tr h="201636">
                <a:tc>
                  <a:txBody>
                    <a:bodyPr/>
                    <a:lstStyle/>
                    <a:p>
                      <a:pPr algn="l" fontAlgn="t"/>
                      <a:r>
                        <a:rPr lang="fr-MA" sz="1000">
                          <a:effectLst/>
                        </a:rPr>
                        <a:t>1</a:t>
                      </a:r>
                    </a:p>
                  </a:txBody>
                  <a:tcPr marL="58613" marR="29307" marT="29307" marB="29307"/>
                </a:tc>
                <a:tc>
                  <a:txBody>
                    <a:bodyPr/>
                    <a:lstStyle/>
                    <a:p>
                      <a:pPr algn="l" fontAlgn="t"/>
                      <a:r>
                        <a:rPr lang="fr-MA" sz="1000">
                          <a:effectLst/>
                        </a:rPr>
                        <a:t>ECMAScript 1 (1997)</a:t>
                      </a:r>
                    </a:p>
                  </a:txBody>
                  <a:tcPr marL="29307" marR="29307" marT="29307" marB="29307"/>
                </a:tc>
                <a:tc>
                  <a:txBody>
                    <a:bodyPr/>
                    <a:lstStyle/>
                    <a:p>
                      <a:pPr algn="l" fontAlgn="t"/>
                      <a:r>
                        <a:rPr lang="fr-MA" sz="1000">
                          <a:effectLst/>
                        </a:rPr>
                        <a:t>First Edition.</a:t>
                      </a:r>
                    </a:p>
                  </a:txBody>
                  <a:tcPr marL="29307" marR="29307" marT="29307" marB="29307"/>
                </a:tc>
                <a:extLst>
                  <a:ext uri="{0D108BD9-81ED-4DB2-BD59-A6C34878D82A}">
                    <a16:rowId xmlns:a16="http://schemas.microsoft.com/office/drawing/2014/main" val="1573167298"/>
                  </a:ext>
                </a:extLst>
              </a:tr>
              <a:tr h="201636">
                <a:tc>
                  <a:txBody>
                    <a:bodyPr/>
                    <a:lstStyle/>
                    <a:p>
                      <a:pPr algn="l" fontAlgn="t"/>
                      <a:r>
                        <a:rPr lang="fr-MA" sz="1000">
                          <a:effectLst/>
                        </a:rPr>
                        <a:t>2</a:t>
                      </a:r>
                    </a:p>
                  </a:txBody>
                  <a:tcPr marL="58613" marR="29307" marT="29307" marB="29307"/>
                </a:tc>
                <a:tc>
                  <a:txBody>
                    <a:bodyPr/>
                    <a:lstStyle/>
                    <a:p>
                      <a:pPr algn="l" fontAlgn="t"/>
                      <a:r>
                        <a:rPr lang="fr-MA" sz="1000">
                          <a:effectLst/>
                        </a:rPr>
                        <a:t>ECMAScript 2 (1998)</a:t>
                      </a:r>
                    </a:p>
                  </a:txBody>
                  <a:tcPr marL="29307" marR="29307" marT="29307" marB="29307"/>
                </a:tc>
                <a:tc>
                  <a:txBody>
                    <a:bodyPr/>
                    <a:lstStyle/>
                    <a:p>
                      <a:pPr algn="l" fontAlgn="t"/>
                      <a:r>
                        <a:rPr lang="fr-MA" sz="1000">
                          <a:effectLst/>
                        </a:rPr>
                        <a:t>Editorial changes only.</a:t>
                      </a:r>
                    </a:p>
                  </a:txBody>
                  <a:tcPr marL="29307" marR="29307" marT="29307" marB="29307"/>
                </a:tc>
                <a:extLst>
                  <a:ext uri="{0D108BD9-81ED-4DB2-BD59-A6C34878D82A}">
                    <a16:rowId xmlns:a16="http://schemas.microsoft.com/office/drawing/2014/main" val="336795123"/>
                  </a:ext>
                </a:extLst>
              </a:tr>
              <a:tr h="331771">
                <a:tc>
                  <a:txBody>
                    <a:bodyPr/>
                    <a:lstStyle/>
                    <a:p>
                      <a:pPr algn="l" fontAlgn="t"/>
                      <a:r>
                        <a:rPr lang="fr-MA" sz="1000">
                          <a:effectLst/>
                        </a:rPr>
                        <a:t>3</a:t>
                      </a:r>
                    </a:p>
                  </a:txBody>
                  <a:tcPr marL="58613" marR="29307" marT="29307" marB="29307"/>
                </a:tc>
                <a:tc>
                  <a:txBody>
                    <a:bodyPr/>
                    <a:lstStyle/>
                    <a:p>
                      <a:pPr algn="l" fontAlgn="t"/>
                      <a:r>
                        <a:rPr lang="fr-MA" sz="1000" dirty="0" err="1">
                          <a:effectLst/>
                        </a:rPr>
                        <a:t>ECMAScript</a:t>
                      </a:r>
                      <a:r>
                        <a:rPr lang="fr-MA" sz="1000" dirty="0">
                          <a:effectLst/>
                        </a:rPr>
                        <a:t> 3 (1999)</a:t>
                      </a:r>
                    </a:p>
                  </a:txBody>
                  <a:tcPr marL="29307" marR="29307" marT="29307" marB="29307"/>
                </a:tc>
                <a:tc>
                  <a:txBody>
                    <a:bodyPr/>
                    <a:lstStyle/>
                    <a:p>
                      <a:pPr algn="l" fontAlgn="t"/>
                      <a:r>
                        <a:rPr lang="en-US" sz="1000">
                          <a:effectLst/>
                        </a:rPr>
                        <a:t>Added Regular Expressions.</a:t>
                      </a:r>
                      <a:br>
                        <a:rPr lang="en-US" sz="1000">
                          <a:effectLst/>
                        </a:rPr>
                      </a:br>
                      <a:r>
                        <a:rPr lang="en-US" sz="1000">
                          <a:effectLst/>
                        </a:rPr>
                        <a:t>Added try/catch.</a:t>
                      </a:r>
                    </a:p>
                  </a:txBody>
                  <a:tcPr marL="29307" marR="29307" marT="29307" marB="29307"/>
                </a:tc>
                <a:extLst>
                  <a:ext uri="{0D108BD9-81ED-4DB2-BD59-A6C34878D82A}">
                    <a16:rowId xmlns:a16="http://schemas.microsoft.com/office/drawing/2014/main" val="371699244"/>
                  </a:ext>
                </a:extLst>
              </a:tr>
              <a:tr h="201636">
                <a:tc>
                  <a:txBody>
                    <a:bodyPr/>
                    <a:lstStyle/>
                    <a:p>
                      <a:pPr algn="l" fontAlgn="t"/>
                      <a:r>
                        <a:rPr lang="fr-MA" sz="1000">
                          <a:effectLst/>
                        </a:rPr>
                        <a:t>4</a:t>
                      </a:r>
                    </a:p>
                  </a:txBody>
                  <a:tcPr marL="58613" marR="29307" marT="29307" marB="29307"/>
                </a:tc>
                <a:tc>
                  <a:txBody>
                    <a:bodyPr/>
                    <a:lstStyle/>
                    <a:p>
                      <a:pPr algn="l" fontAlgn="t"/>
                      <a:r>
                        <a:rPr lang="fr-MA" sz="1000" dirty="0" err="1">
                          <a:effectLst/>
                        </a:rPr>
                        <a:t>ECMAScript</a:t>
                      </a:r>
                      <a:r>
                        <a:rPr lang="fr-MA" sz="1000" dirty="0">
                          <a:effectLst/>
                        </a:rPr>
                        <a:t> 4</a:t>
                      </a:r>
                    </a:p>
                  </a:txBody>
                  <a:tcPr marL="29307" marR="29307" marT="29307" marB="29307"/>
                </a:tc>
                <a:tc>
                  <a:txBody>
                    <a:bodyPr/>
                    <a:lstStyle/>
                    <a:p>
                      <a:pPr algn="l" fontAlgn="t"/>
                      <a:r>
                        <a:rPr lang="fr-MA" sz="1000">
                          <a:effectLst/>
                        </a:rPr>
                        <a:t>Never released.</a:t>
                      </a:r>
                    </a:p>
                  </a:txBody>
                  <a:tcPr marL="29307" marR="29307" marT="29307" marB="29307"/>
                </a:tc>
                <a:extLst>
                  <a:ext uri="{0D108BD9-81ED-4DB2-BD59-A6C34878D82A}">
                    <a16:rowId xmlns:a16="http://schemas.microsoft.com/office/drawing/2014/main" val="1356937079"/>
                  </a:ext>
                </a:extLst>
              </a:tr>
              <a:tr h="852313">
                <a:tc>
                  <a:txBody>
                    <a:bodyPr/>
                    <a:lstStyle/>
                    <a:p>
                      <a:pPr algn="l" fontAlgn="t"/>
                      <a:r>
                        <a:rPr lang="fr-MA" sz="1000">
                          <a:effectLst/>
                        </a:rPr>
                        <a:t>5</a:t>
                      </a:r>
                    </a:p>
                  </a:txBody>
                  <a:tcPr marL="58613" marR="29307" marT="29307" marB="29307"/>
                </a:tc>
                <a:tc>
                  <a:txBody>
                    <a:bodyPr/>
                    <a:lstStyle/>
                    <a:p>
                      <a:pPr algn="l" fontAlgn="t"/>
                      <a:r>
                        <a:rPr lang="en-US" sz="1000" dirty="0">
                          <a:effectLst/>
                        </a:rPr>
                        <a:t>ECMAScript 5 (2009)</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"strict mode".</a:t>
                      </a:r>
                      <a:br>
                        <a:rPr lang="en-US" sz="1000" dirty="0">
                          <a:effectLst/>
                        </a:rPr>
                      </a:br>
                      <a:r>
                        <a:rPr lang="en-US" sz="1000" dirty="0">
                          <a:effectLst/>
                        </a:rPr>
                        <a:t>Added JSON support.</a:t>
                      </a:r>
                      <a:br>
                        <a:rPr lang="en-US" sz="1000" dirty="0">
                          <a:effectLst/>
                        </a:rPr>
                      </a:br>
                      <a:r>
                        <a:rPr lang="en-US" sz="1000" dirty="0">
                          <a:effectLst/>
                        </a:rPr>
                        <a:t>Added </a:t>
                      </a:r>
                      <a:r>
                        <a:rPr lang="en-US" sz="1000" dirty="0" err="1">
                          <a:effectLst/>
                        </a:rPr>
                        <a:t>String.trim</a:t>
                      </a:r>
                      <a:r>
                        <a:rPr lang="en-US" sz="1000" dirty="0">
                          <a:effectLst/>
                        </a:rPr>
                        <a:t>().</a:t>
                      </a:r>
                      <a:br>
                        <a:rPr lang="en-US" sz="1000" dirty="0">
                          <a:effectLst/>
                        </a:rPr>
                      </a:br>
                      <a:r>
                        <a:rPr lang="en-US" sz="1000" dirty="0">
                          <a:effectLst/>
                        </a:rPr>
                        <a:t>Added </a:t>
                      </a:r>
                      <a:r>
                        <a:rPr lang="en-US" sz="1000" dirty="0" err="1">
                          <a:effectLst/>
                        </a:rPr>
                        <a:t>Array.isArray</a:t>
                      </a:r>
                      <a:r>
                        <a:rPr lang="en-US" sz="1000" dirty="0">
                          <a:effectLst/>
                        </a:rPr>
                        <a:t>().</a:t>
                      </a:r>
                      <a:br>
                        <a:rPr lang="en-US" sz="1000" dirty="0">
                          <a:effectLst/>
                        </a:rPr>
                      </a:br>
                      <a:r>
                        <a:rPr lang="en-US" sz="1000" dirty="0">
                          <a:effectLst/>
                        </a:rPr>
                        <a:t>Added Array Iteration Methods.</a:t>
                      </a:r>
                    </a:p>
                  </a:txBody>
                  <a:tcPr marL="29307" marR="29307" marT="29307" marB="29307"/>
                </a:tc>
                <a:extLst>
                  <a:ext uri="{0D108BD9-81ED-4DB2-BD59-A6C34878D82A}">
                    <a16:rowId xmlns:a16="http://schemas.microsoft.com/office/drawing/2014/main" val="643620893"/>
                  </a:ext>
                </a:extLst>
              </a:tr>
              <a:tr h="201636">
                <a:tc>
                  <a:txBody>
                    <a:bodyPr/>
                    <a:lstStyle/>
                    <a:p>
                      <a:pPr algn="l" fontAlgn="t"/>
                      <a:r>
                        <a:rPr lang="fr-MA" sz="1000">
                          <a:effectLst/>
                        </a:rPr>
                        <a:t>5.1</a:t>
                      </a:r>
                    </a:p>
                  </a:txBody>
                  <a:tcPr marL="58613" marR="29307" marT="29307" marB="29307"/>
                </a:tc>
                <a:tc>
                  <a:txBody>
                    <a:bodyPr/>
                    <a:lstStyle/>
                    <a:p>
                      <a:pPr algn="l" fontAlgn="t"/>
                      <a:r>
                        <a:rPr lang="fr-MA" sz="1000">
                          <a:effectLst/>
                        </a:rPr>
                        <a:t>ECMAScript 5.1 (2011)</a:t>
                      </a:r>
                    </a:p>
                  </a:txBody>
                  <a:tcPr marL="29307" marR="29307" marT="29307" marB="29307"/>
                </a:tc>
                <a:tc>
                  <a:txBody>
                    <a:bodyPr/>
                    <a:lstStyle/>
                    <a:p>
                      <a:pPr algn="l" fontAlgn="t"/>
                      <a:r>
                        <a:rPr lang="fr-MA" sz="1000">
                          <a:effectLst/>
                        </a:rPr>
                        <a:t>Editorial changes.</a:t>
                      </a:r>
                    </a:p>
                  </a:txBody>
                  <a:tcPr marL="29307" marR="29307" marT="29307" marB="29307"/>
                </a:tc>
                <a:extLst>
                  <a:ext uri="{0D108BD9-81ED-4DB2-BD59-A6C34878D82A}">
                    <a16:rowId xmlns:a16="http://schemas.microsoft.com/office/drawing/2014/main" val="4240032888"/>
                  </a:ext>
                </a:extLst>
              </a:tr>
              <a:tr h="722177">
                <a:tc>
                  <a:txBody>
                    <a:bodyPr/>
                    <a:lstStyle/>
                    <a:p>
                      <a:pPr algn="l" fontAlgn="t"/>
                      <a:r>
                        <a:rPr lang="fr-MA" sz="1000">
                          <a:effectLst/>
                        </a:rPr>
                        <a:t>6</a:t>
                      </a:r>
                    </a:p>
                  </a:txBody>
                  <a:tcPr marL="58613" marR="29307" marT="29307" marB="29307"/>
                </a:tc>
                <a:tc>
                  <a:txBody>
                    <a:bodyPr/>
                    <a:lstStyle/>
                    <a:p>
                      <a:pPr algn="l" fontAlgn="t"/>
                      <a:r>
                        <a:rPr lang="en-US" sz="1000" dirty="0">
                          <a:effectLst/>
                        </a:rPr>
                        <a:t>ECMAScript 2015</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let and const.</a:t>
                      </a:r>
                      <a:br>
                        <a:rPr lang="en-US" sz="1000" dirty="0">
                          <a:effectLst/>
                        </a:rPr>
                      </a:br>
                      <a:r>
                        <a:rPr lang="en-US" sz="1000" dirty="0">
                          <a:effectLst/>
                        </a:rPr>
                        <a:t>Added default parameter values.</a:t>
                      </a:r>
                      <a:br>
                        <a:rPr lang="en-US" sz="1000" dirty="0">
                          <a:effectLst/>
                        </a:rPr>
                      </a:br>
                      <a:r>
                        <a:rPr lang="en-US" sz="1000" dirty="0">
                          <a:effectLst/>
                        </a:rPr>
                        <a:t>Added </a:t>
                      </a:r>
                      <a:r>
                        <a:rPr lang="en-US" sz="1000" dirty="0" err="1">
                          <a:effectLst/>
                        </a:rPr>
                        <a:t>Array.find</a:t>
                      </a:r>
                      <a:r>
                        <a:rPr lang="en-US" sz="1000" dirty="0">
                          <a:effectLst/>
                        </a:rPr>
                        <a:t>().</a:t>
                      </a:r>
                      <a:br>
                        <a:rPr lang="en-US" sz="1000" dirty="0">
                          <a:effectLst/>
                        </a:rPr>
                      </a:br>
                      <a:r>
                        <a:rPr lang="en-US" sz="1000" dirty="0">
                          <a:effectLst/>
                        </a:rPr>
                        <a:t>Added </a:t>
                      </a:r>
                      <a:r>
                        <a:rPr lang="en-US" sz="1000" dirty="0" err="1">
                          <a:effectLst/>
                        </a:rPr>
                        <a:t>Array.findIndex</a:t>
                      </a:r>
                      <a:r>
                        <a:rPr lang="en-US" sz="1000" dirty="0">
                          <a:effectLst/>
                        </a:rPr>
                        <a:t>().</a:t>
                      </a:r>
                    </a:p>
                  </a:txBody>
                  <a:tcPr marL="29307" marR="29307" marT="29307" marB="29307"/>
                </a:tc>
                <a:extLst>
                  <a:ext uri="{0D108BD9-81ED-4DB2-BD59-A6C34878D82A}">
                    <a16:rowId xmlns:a16="http://schemas.microsoft.com/office/drawing/2014/main" val="3991460942"/>
                  </a:ext>
                </a:extLst>
              </a:tr>
              <a:tr h="331771">
                <a:tc>
                  <a:txBody>
                    <a:bodyPr/>
                    <a:lstStyle/>
                    <a:p>
                      <a:pPr algn="l" fontAlgn="t"/>
                      <a:r>
                        <a:rPr lang="fr-MA" sz="1000">
                          <a:effectLst/>
                        </a:rPr>
                        <a:t>7</a:t>
                      </a:r>
                    </a:p>
                  </a:txBody>
                  <a:tcPr marL="58613" marR="29307" marT="29307" marB="29307"/>
                </a:tc>
                <a:tc>
                  <a:txBody>
                    <a:bodyPr/>
                    <a:lstStyle/>
                    <a:p>
                      <a:pPr algn="l" fontAlgn="t"/>
                      <a:r>
                        <a:rPr lang="fr-MA" sz="1000">
                          <a:effectLst/>
                        </a:rPr>
                        <a:t>ECMAScript 2016</a:t>
                      </a:r>
                    </a:p>
                  </a:txBody>
                  <a:tcPr marL="29307" marR="29307" marT="29307" marB="29307"/>
                </a:tc>
                <a:tc>
                  <a:txBody>
                    <a:bodyPr/>
                    <a:lstStyle/>
                    <a:p>
                      <a:pPr algn="l" fontAlgn="t"/>
                      <a:r>
                        <a:rPr lang="en-US" sz="1000">
                          <a:effectLst/>
                        </a:rPr>
                        <a:t>Added exponential operator (**).</a:t>
                      </a:r>
                      <a:br>
                        <a:rPr lang="en-US" sz="1000">
                          <a:effectLst/>
                        </a:rPr>
                      </a:br>
                      <a:r>
                        <a:rPr lang="en-US" sz="1000">
                          <a:effectLst/>
                        </a:rPr>
                        <a:t>Added Array.prototype.includes.</a:t>
                      </a:r>
                    </a:p>
                  </a:txBody>
                  <a:tcPr marL="29307" marR="29307" marT="29307" marB="29307"/>
                </a:tc>
                <a:extLst>
                  <a:ext uri="{0D108BD9-81ED-4DB2-BD59-A6C34878D82A}">
                    <a16:rowId xmlns:a16="http://schemas.microsoft.com/office/drawing/2014/main" val="2273634672"/>
                  </a:ext>
                </a:extLst>
              </a:tr>
              <a:tr h="592042">
                <a:tc>
                  <a:txBody>
                    <a:bodyPr/>
                    <a:lstStyle/>
                    <a:p>
                      <a:pPr algn="l" fontAlgn="t"/>
                      <a:r>
                        <a:rPr lang="fr-MA" sz="1000">
                          <a:effectLst/>
                        </a:rPr>
                        <a:t>8</a:t>
                      </a:r>
                    </a:p>
                  </a:txBody>
                  <a:tcPr marL="58613" marR="29307" marT="29307" marB="29307"/>
                </a:tc>
                <a:tc>
                  <a:txBody>
                    <a:bodyPr/>
                    <a:lstStyle/>
                    <a:p>
                      <a:pPr algn="l" fontAlgn="t"/>
                      <a:r>
                        <a:rPr lang="fr-MA" sz="1000">
                          <a:effectLst/>
                        </a:rPr>
                        <a:t>ECMAScript 2017</a:t>
                      </a:r>
                    </a:p>
                  </a:txBody>
                  <a:tcPr marL="29307" marR="29307" marT="29307" marB="29307"/>
                </a:tc>
                <a:tc>
                  <a:txBody>
                    <a:bodyPr/>
                    <a:lstStyle/>
                    <a:p>
                      <a:pPr algn="l" fontAlgn="t"/>
                      <a:r>
                        <a:rPr lang="en-US" sz="1000">
                          <a:effectLst/>
                        </a:rPr>
                        <a:t>Added string padding.</a:t>
                      </a:r>
                      <a:br>
                        <a:rPr lang="en-US" sz="1000">
                          <a:effectLst/>
                        </a:rPr>
                      </a:br>
                      <a:r>
                        <a:rPr lang="en-US" sz="1000">
                          <a:effectLst/>
                        </a:rPr>
                        <a:t>Added new Object properties.</a:t>
                      </a:r>
                      <a:br>
                        <a:rPr lang="en-US" sz="1000">
                          <a:effectLst/>
                        </a:rPr>
                      </a:br>
                      <a:r>
                        <a:rPr lang="en-US" sz="1000">
                          <a:effectLst/>
                        </a:rPr>
                        <a:t>Added Async functions.</a:t>
                      </a:r>
                      <a:br>
                        <a:rPr lang="en-US" sz="1000">
                          <a:effectLst/>
                        </a:rPr>
                      </a:br>
                      <a:r>
                        <a:rPr lang="en-US" sz="1000">
                          <a:effectLst/>
                        </a:rPr>
                        <a:t>Added Shared Memory.</a:t>
                      </a:r>
                    </a:p>
                  </a:txBody>
                  <a:tcPr marL="29307" marR="29307" marT="29307" marB="29307"/>
                </a:tc>
                <a:extLst>
                  <a:ext uri="{0D108BD9-81ED-4DB2-BD59-A6C34878D82A}">
                    <a16:rowId xmlns:a16="http://schemas.microsoft.com/office/drawing/2014/main" val="1977089197"/>
                  </a:ext>
                </a:extLst>
              </a:tr>
              <a:tr h="592042">
                <a:tc>
                  <a:txBody>
                    <a:bodyPr/>
                    <a:lstStyle/>
                    <a:p>
                      <a:pPr algn="l" fontAlgn="t"/>
                      <a:r>
                        <a:rPr lang="fr-MA" sz="1000">
                          <a:effectLst/>
                        </a:rPr>
                        <a:t>9</a:t>
                      </a:r>
                    </a:p>
                  </a:txBody>
                  <a:tcPr marL="58613" marR="29307" marT="29307" marB="29307"/>
                </a:tc>
                <a:tc>
                  <a:txBody>
                    <a:bodyPr/>
                    <a:lstStyle/>
                    <a:p>
                      <a:pPr algn="l" fontAlgn="t"/>
                      <a:r>
                        <a:rPr lang="fr-MA" sz="1000">
                          <a:effectLst/>
                        </a:rPr>
                        <a:t>ECMAScript 2018</a:t>
                      </a:r>
                    </a:p>
                  </a:txBody>
                  <a:tcPr marL="29307" marR="29307" marT="29307" marB="29307"/>
                </a:tc>
                <a:tc>
                  <a:txBody>
                    <a:bodyPr/>
                    <a:lstStyle/>
                    <a:p>
                      <a:pPr algn="l" fontAlgn="t"/>
                      <a:r>
                        <a:rPr lang="en-US" sz="1000" dirty="0">
                          <a:effectLst/>
                        </a:rPr>
                        <a:t>Added rest / spread properties.</a:t>
                      </a:r>
                      <a:br>
                        <a:rPr lang="en-US" sz="1000" dirty="0">
                          <a:effectLst/>
                        </a:rPr>
                      </a:br>
                      <a:r>
                        <a:rPr lang="en-US" sz="1000" dirty="0">
                          <a:effectLst/>
                        </a:rPr>
                        <a:t>Added Asynchronous iteration.</a:t>
                      </a:r>
                      <a:br>
                        <a:rPr lang="en-US" sz="1000" dirty="0">
                          <a:effectLst/>
                        </a:rPr>
                      </a:br>
                      <a:r>
                        <a:rPr lang="en-US" sz="1000" dirty="0">
                          <a:effectLst/>
                        </a:rPr>
                        <a:t>Added </a:t>
                      </a:r>
                      <a:r>
                        <a:rPr lang="en-US" sz="1000" dirty="0" err="1">
                          <a:effectLst/>
                        </a:rPr>
                        <a:t>Promise.finally</a:t>
                      </a:r>
                      <a:r>
                        <a:rPr lang="en-US" sz="1000" dirty="0">
                          <a:effectLst/>
                        </a:rPr>
                        <a:t>().</a:t>
                      </a:r>
                      <a:br>
                        <a:rPr lang="en-US" sz="1000" dirty="0">
                          <a:effectLst/>
                        </a:rPr>
                      </a:br>
                      <a:r>
                        <a:rPr lang="en-US" sz="1000" dirty="0">
                          <a:effectLst/>
                        </a:rPr>
                        <a:t>Additions to </a:t>
                      </a:r>
                      <a:r>
                        <a:rPr lang="en-US" sz="1000" dirty="0" err="1">
                          <a:effectLst/>
                        </a:rPr>
                        <a:t>RegExp</a:t>
                      </a:r>
                      <a:r>
                        <a:rPr lang="en-US" sz="1000" dirty="0">
                          <a:effectLst/>
                        </a:rPr>
                        <a:t>.</a:t>
                      </a:r>
                    </a:p>
                  </a:txBody>
                  <a:tcPr marL="29307" marR="29307" marT="29307" marB="29307"/>
                </a:tc>
                <a:extLst>
                  <a:ext uri="{0D108BD9-81ED-4DB2-BD59-A6C34878D82A}">
                    <a16:rowId xmlns:a16="http://schemas.microsoft.com/office/drawing/2014/main" val="2083152217"/>
                  </a:ext>
                </a:extLst>
              </a:tr>
            </a:tbl>
          </a:graphicData>
        </a:graphic>
      </p:graphicFrame>
    </p:spTree>
    <p:extLst>
      <p:ext uri="{BB962C8B-B14F-4D97-AF65-F5344CB8AC3E}">
        <p14:creationId xmlns:p14="http://schemas.microsoft.com/office/powerpoint/2010/main" val="25474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Code in a git repository by Steps</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8" name="Image 7">
            <a:extLst>
              <a:ext uri="{FF2B5EF4-FFF2-40B4-BE49-F238E27FC236}">
                <a16:creationId xmlns:a16="http://schemas.microsoft.com/office/drawing/2014/main" id="{39B018C5-B501-48DF-AC41-5D83ACD36A0C}"/>
              </a:ext>
            </a:extLst>
          </p:cNvPr>
          <p:cNvPicPr>
            <a:picLocks noChangeAspect="1"/>
          </p:cNvPicPr>
          <p:nvPr/>
        </p:nvPicPr>
        <p:blipFill>
          <a:blip r:embed="rId5"/>
          <a:stretch>
            <a:fillRect/>
          </a:stretch>
        </p:blipFill>
        <p:spPr>
          <a:xfrm>
            <a:off x="2015006" y="2084801"/>
            <a:ext cx="7067744" cy="4617593"/>
          </a:xfrm>
          <a:prstGeom prst="rect">
            <a:avLst/>
          </a:prstGeom>
        </p:spPr>
      </p:pic>
    </p:spTree>
    <p:extLst>
      <p:ext uri="{BB962C8B-B14F-4D97-AF65-F5344CB8AC3E}">
        <p14:creationId xmlns:p14="http://schemas.microsoft.com/office/powerpoint/2010/main" val="9425427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var vs. let vs. </a:t>
            </a:r>
            <a:r>
              <a:rPr lang="fr-MA" dirty="0" err="1"/>
              <a:t>const</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A7AD7CB5-3BC2-4FC7-A2E9-F98196CBF73C}"/>
              </a:ext>
            </a:extLst>
          </p:cNvPr>
          <p:cNvSpPr/>
          <p:nvPr/>
        </p:nvSpPr>
        <p:spPr>
          <a:xfrm>
            <a:off x="680320" y="2412653"/>
            <a:ext cx="10654430" cy="1477328"/>
          </a:xfrm>
          <a:prstGeom prst="rect">
            <a:avLst/>
          </a:prstGeom>
        </p:spPr>
        <p:txBody>
          <a:bodyPr wrap="square">
            <a:spAutoFit/>
          </a:bodyPr>
          <a:lstStyle/>
          <a:p>
            <a:r>
              <a:rPr lang="en-US" dirty="0"/>
              <a:t>The let statement allows you to declare a variable with block scope.</a:t>
            </a:r>
          </a:p>
          <a:p>
            <a:r>
              <a:rPr lang="en-US" dirty="0"/>
              <a:t>The const statement allows you to declare a constant.</a:t>
            </a:r>
          </a:p>
          <a:p>
            <a:endParaRPr lang="en-US" dirty="0"/>
          </a:p>
          <a:p>
            <a:r>
              <a:rPr lang="en-US" dirty="0"/>
              <a:t>Constants are similar to let variables, except that the value cannot be changed..</a:t>
            </a:r>
          </a:p>
          <a:p>
            <a:endParaRPr lang="fr-MA" dirty="0"/>
          </a:p>
        </p:txBody>
      </p:sp>
      <p:sp>
        <p:nvSpPr>
          <p:cNvPr id="13" name="Rectangle 12">
            <a:extLst>
              <a:ext uri="{FF2B5EF4-FFF2-40B4-BE49-F238E27FC236}">
                <a16:creationId xmlns:a16="http://schemas.microsoft.com/office/drawing/2014/main" id="{DB53411F-14EB-4E9A-9206-5AE7DDFE78EC}"/>
              </a:ext>
            </a:extLst>
          </p:cNvPr>
          <p:cNvSpPr/>
          <p:nvPr/>
        </p:nvSpPr>
        <p:spPr>
          <a:xfrm>
            <a:off x="952500" y="4206822"/>
            <a:ext cx="3019425" cy="1815882"/>
          </a:xfrm>
          <a:prstGeom prst="rect">
            <a:avLst/>
          </a:prstGeom>
        </p:spPr>
        <p:txBody>
          <a:bodyPr wrap="square">
            <a:spAutoFit/>
          </a:bodyPr>
          <a:lstStyle/>
          <a:p>
            <a:r>
              <a:rPr lang="en-US" sz="1600" dirty="0">
                <a:latin typeface="Trebuchet MS (Corps)"/>
              </a:rPr>
              <a:t>var x = 10;</a:t>
            </a:r>
            <a:br>
              <a:rPr lang="en-US" sz="1600" dirty="0">
                <a:latin typeface="Trebuchet MS (Corps)"/>
              </a:rPr>
            </a:br>
            <a:r>
              <a:rPr lang="en-US" sz="1600" dirty="0">
                <a:latin typeface="Trebuchet MS (Corps)"/>
              </a:rPr>
              <a:t>// Here x is 10</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let x = 2;</a:t>
            </a:r>
            <a:br>
              <a:rPr lang="en-US" sz="1600" dirty="0">
                <a:latin typeface="Trebuchet MS (Corps)"/>
              </a:rPr>
            </a:br>
            <a:r>
              <a:rPr lang="en-US" sz="1600" dirty="0">
                <a:latin typeface="Trebuchet MS (Corps)"/>
              </a:rPr>
              <a:t>  // Here x is 2</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Here x is 10</a:t>
            </a:r>
            <a:endParaRPr lang="fr-MA" sz="1600" dirty="0">
              <a:latin typeface="Trebuchet MS (Corps)"/>
            </a:endParaRPr>
          </a:p>
        </p:txBody>
      </p:sp>
      <p:sp>
        <p:nvSpPr>
          <p:cNvPr id="18" name="Rectangle 17">
            <a:extLst>
              <a:ext uri="{FF2B5EF4-FFF2-40B4-BE49-F238E27FC236}">
                <a16:creationId xmlns:a16="http://schemas.microsoft.com/office/drawing/2014/main" id="{A771E0FA-FB44-49CE-B35F-166DB7E63AF5}"/>
              </a:ext>
            </a:extLst>
          </p:cNvPr>
          <p:cNvSpPr/>
          <p:nvPr/>
        </p:nvSpPr>
        <p:spPr>
          <a:xfrm>
            <a:off x="5159809" y="4437655"/>
            <a:ext cx="7327465" cy="1354217"/>
          </a:xfrm>
          <a:prstGeom prst="rect">
            <a:avLst/>
          </a:prstGeom>
        </p:spPr>
        <p:txBody>
          <a:bodyPr wrap="square">
            <a:spAutoFit/>
          </a:bodyPr>
          <a:lstStyle/>
          <a:p>
            <a:r>
              <a:rPr lang="fr-MA" sz="1600" dirty="0" err="1"/>
              <a:t>const</a:t>
            </a:r>
            <a:r>
              <a:rPr lang="fr-MA" sz="1600" dirty="0"/>
              <a:t> user = {    </a:t>
            </a:r>
          </a:p>
          <a:p>
            <a:r>
              <a:rPr lang="fr-MA" sz="1600" dirty="0"/>
              <a:t>	</a:t>
            </a:r>
            <a:r>
              <a:rPr lang="fr-MA" sz="1600" dirty="0" err="1"/>
              <a:t>firstName</a:t>
            </a:r>
            <a:r>
              <a:rPr lang="fr-MA" sz="1600" dirty="0"/>
              <a:t>: 'Foo',    </a:t>
            </a:r>
          </a:p>
          <a:p>
            <a:r>
              <a:rPr lang="fr-MA" sz="1600" dirty="0"/>
              <a:t>	</a:t>
            </a:r>
            <a:r>
              <a:rPr lang="fr-MA" sz="1600" dirty="0" err="1"/>
              <a:t>lastName</a:t>
            </a:r>
            <a:r>
              <a:rPr lang="fr-MA" sz="1600" dirty="0"/>
              <a:t>: 'BAR’</a:t>
            </a:r>
          </a:p>
          <a:p>
            <a:r>
              <a:rPr lang="fr-MA" sz="1600" dirty="0"/>
              <a:t>}</a:t>
            </a:r>
          </a:p>
          <a:p>
            <a:r>
              <a:rPr lang="fr-MA" sz="1600" dirty="0"/>
              <a:t>user = </a:t>
            </a:r>
            <a:r>
              <a:rPr lang="fr-MA" sz="1600" dirty="0" err="1"/>
              <a:t>user.firstName</a:t>
            </a:r>
            <a:r>
              <a:rPr lang="fr-MA" sz="1600" dirty="0"/>
              <a:t>; // </a:t>
            </a:r>
            <a:r>
              <a:rPr lang="fr-MA" sz="1600" dirty="0" err="1"/>
              <a:t>TypeError</a:t>
            </a:r>
            <a:r>
              <a:rPr lang="fr-MA" sz="1600" dirty="0"/>
              <a:t>: </a:t>
            </a:r>
            <a:r>
              <a:rPr lang="fr-MA" sz="1600" dirty="0" err="1"/>
              <a:t>Assignment</a:t>
            </a:r>
            <a:r>
              <a:rPr lang="fr-MA" sz="1600" dirty="0"/>
              <a:t> to constant variable.</a:t>
            </a:r>
          </a:p>
        </p:txBody>
      </p:sp>
    </p:spTree>
    <p:extLst>
      <p:ext uri="{BB962C8B-B14F-4D97-AF65-F5344CB8AC3E}">
        <p14:creationId xmlns:p14="http://schemas.microsoft.com/office/powerpoint/2010/main" val="34982020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Arrow </a:t>
            </a:r>
            <a:r>
              <a:rPr lang="fr-MA" dirty="0" err="1"/>
              <a:t>Functions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10873505" cy="1477328"/>
          </a:xfrm>
          <a:prstGeom prst="rect">
            <a:avLst/>
          </a:prstGeom>
        </p:spPr>
        <p:txBody>
          <a:bodyPr wrap="square">
            <a:spAutoFit/>
          </a:bodyPr>
          <a:lstStyle/>
          <a:p>
            <a:r>
              <a:rPr lang="en-US" dirty="0">
                <a:latin typeface="Consolas" panose="020B0609020204030204" pitchFamily="49" charset="0"/>
              </a:rPr>
              <a:t>Arrow functions allows a short syntax for writing function expressions.</a:t>
            </a:r>
          </a:p>
          <a:p>
            <a:endParaRPr lang="en-US" dirty="0">
              <a:latin typeface="Consolas" panose="020B0609020204030204" pitchFamily="49" charset="0"/>
            </a:endParaRPr>
          </a:p>
          <a:p>
            <a:r>
              <a:rPr lang="en-US" dirty="0">
                <a:latin typeface="Consolas" panose="020B0609020204030204" pitchFamily="49" charset="0"/>
              </a:rPr>
              <a:t>You don't need the function keyword, the return keyword, and the curly brackets.</a:t>
            </a:r>
          </a:p>
          <a:p>
            <a:endParaRPr lang="en-US" b="0" dirty="0">
              <a:effectLst/>
              <a:latin typeface="Consolas" panose="020B0609020204030204" pitchFamily="49" charset="0"/>
            </a:endParaRPr>
          </a:p>
          <a:p>
            <a:r>
              <a:rPr lang="en-US" dirty="0"/>
              <a:t>They must be defined </a:t>
            </a:r>
            <a:r>
              <a:rPr lang="en-US" b="1" dirty="0"/>
              <a:t>before</a:t>
            </a:r>
            <a:r>
              <a:rPr lang="en-US" dirty="0"/>
              <a:t> they are used.</a:t>
            </a:r>
            <a:endParaRPr lang="en-US"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6ED6D809-7DC8-4A69-B414-8C39BFF8189E}"/>
              </a:ext>
            </a:extLst>
          </p:cNvPr>
          <p:cNvSpPr/>
          <p:nvPr/>
        </p:nvSpPr>
        <p:spPr>
          <a:xfrm>
            <a:off x="680320" y="4008172"/>
            <a:ext cx="6096000" cy="2031325"/>
          </a:xfrm>
          <a:prstGeom prst="rect">
            <a:avLst/>
          </a:prstGeom>
        </p:spPr>
        <p:txBody>
          <a:bodyPr>
            <a:spAutoFit/>
          </a:bodyPr>
          <a:lstStyle/>
          <a:p>
            <a:r>
              <a:rPr lang="es-ES" dirty="0">
                <a:latin typeface="Consolas" panose="020B0609020204030204" pitchFamily="49" charset="0"/>
              </a:rPr>
              <a:t>// ES5</a:t>
            </a:r>
            <a:br>
              <a:rPr lang="es-ES" dirty="0">
                <a:latin typeface="Consolas" panose="020B0609020204030204" pitchFamily="49" charset="0"/>
              </a:rPr>
            </a:br>
            <a:r>
              <a:rPr lang="es-ES" dirty="0" err="1">
                <a:latin typeface="Consolas" panose="020B0609020204030204" pitchFamily="49" charset="0"/>
              </a:rPr>
              <a:t>var</a:t>
            </a:r>
            <a:r>
              <a:rPr lang="es-ES" dirty="0">
                <a:latin typeface="Consolas" panose="020B0609020204030204" pitchFamily="49" charset="0"/>
              </a:rPr>
              <a:t> x = </a:t>
            </a:r>
            <a:r>
              <a:rPr lang="es-ES" dirty="0" err="1">
                <a:latin typeface="Consolas" panose="020B0609020204030204" pitchFamily="49" charset="0"/>
              </a:rPr>
              <a:t>function</a:t>
            </a:r>
            <a:r>
              <a:rPr lang="es-ES" dirty="0">
                <a:latin typeface="Consolas" panose="020B0609020204030204" pitchFamily="49" charset="0"/>
              </a:rPr>
              <a:t>(x, y) {</a:t>
            </a:r>
            <a:br>
              <a:rPr lang="es-ES" dirty="0"/>
            </a:br>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x * y;</a:t>
            </a:r>
            <a:br>
              <a:rPr lang="es-ES" dirty="0"/>
            </a:br>
            <a:r>
              <a:rPr lang="es-ES" dirty="0">
                <a:latin typeface="Consolas" panose="020B0609020204030204" pitchFamily="49" charset="0"/>
              </a:rPr>
              <a:t>}</a:t>
            </a:r>
            <a:br>
              <a:rPr lang="es-ES" dirty="0"/>
            </a:br>
            <a:br>
              <a:rPr lang="es-ES" dirty="0"/>
            </a:br>
            <a:r>
              <a:rPr lang="es-ES" dirty="0">
                <a:latin typeface="Consolas" panose="020B0609020204030204" pitchFamily="49" charset="0"/>
              </a:rPr>
              <a:t>// ES6</a:t>
            </a:r>
            <a:br>
              <a:rPr lang="es-ES" dirty="0">
                <a:latin typeface="Consolas" panose="020B0609020204030204" pitchFamily="49" charset="0"/>
              </a:rPr>
            </a:br>
            <a:r>
              <a:rPr lang="es-ES" dirty="0" err="1">
                <a:latin typeface="Consolas" panose="020B0609020204030204" pitchFamily="49" charset="0"/>
              </a:rPr>
              <a:t>const</a:t>
            </a:r>
            <a:r>
              <a:rPr lang="es-ES" dirty="0">
                <a:latin typeface="Consolas" panose="020B0609020204030204" pitchFamily="49" charset="0"/>
              </a:rPr>
              <a:t> x = (x, y) =&gt; x * y;</a:t>
            </a:r>
            <a:endParaRPr lang="fr-MA" dirty="0"/>
          </a:p>
        </p:txBody>
      </p:sp>
    </p:spTree>
    <p:extLst>
      <p:ext uri="{BB962C8B-B14F-4D97-AF65-F5344CB8AC3E}">
        <p14:creationId xmlns:p14="http://schemas.microsoft.com/office/powerpoint/2010/main" val="21649125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Classes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E0D35625-EE5B-4B11-955D-6D46D9B6F540}"/>
              </a:ext>
            </a:extLst>
          </p:cNvPr>
          <p:cNvSpPr/>
          <p:nvPr/>
        </p:nvSpPr>
        <p:spPr>
          <a:xfrm>
            <a:off x="759851" y="2152561"/>
            <a:ext cx="9613861" cy="646331"/>
          </a:xfrm>
          <a:prstGeom prst="rect">
            <a:avLst/>
          </a:prstGeom>
        </p:spPr>
        <p:txBody>
          <a:bodyPr wrap="square">
            <a:spAutoFit/>
          </a:bodyPr>
          <a:lstStyle/>
          <a:p>
            <a:r>
              <a:rPr lang="en-US" dirty="0"/>
              <a:t>A class is a type of function, but instead of using the keyword function to initiate it, we use the keyword class, and the properties are assigned inside a constructor() method.</a:t>
            </a:r>
            <a:endParaRPr lang="fr-MA" dirty="0"/>
          </a:p>
        </p:txBody>
      </p:sp>
      <p:sp>
        <p:nvSpPr>
          <p:cNvPr id="11" name="Rectangle 10">
            <a:extLst>
              <a:ext uri="{FF2B5EF4-FFF2-40B4-BE49-F238E27FC236}">
                <a16:creationId xmlns:a16="http://schemas.microsoft.com/office/drawing/2014/main" id="{1B550C0B-44F6-492A-BB74-17C317B569DF}"/>
              </a:ext>
            </a:extLst>
          </p:cNvPr>
          <p:cNvSpPr/>
          <p:nvPr/>
        </p:nvSpPr>
        <p:spPr>
          <a:xfrm>
            <a:off x="759851" y="3320445"/>
            <a:ext cx="6096000" cy="1477328"/>
          </a:xfrm>
          <a:prstGeom prst="rect">
            <a:avLst/>
          </a:prstGeom>
        </p:spPr>
        <p:txBody>
          <a:bodyPr>
            <a:spAutoFit/>
          </a:bodyPr>
          <a:lstStyle/>
          <a:p>
            <a:r>
              <a:rPr lang="en-US" dirty="0">
                <a:solidFill>
                  <a:srgbClr val="0000CD"/>
                </a:solidFill>
                <a:latin typeface="Consolas" panose="020B0609020204030204" pitchFamily="49" charset="0"/>
              </a:rPr>
              <a:t>class</a:t>
            </a:r>
            <a:r>
              <a:rPr lang="en-US" dirty="0">
                <a:solidFill>
                  <a:srgbClr val="000000"/>
                </a:solidFill>
                <a:latin typeface="Consolas" panose="020B0609020204030204" pitchFamily="49" charset="0"/>
              </a:rPr>
              <a:t> Student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constructor(name) {</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this</a:t>
            </a:r>
            <a:r>
              <a:rPr lang="en-US" dirty="0">
                <a:solidFill>
                  <a:srgbClr val="000000"/>
                </a:solidFill>
                <a:latin typeface="Consolas" panose="020B0609020204030204" pitchFamily="49" charset="0"/>
              </a:rPr>
              <a:t>.name = name;</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a:t>
            </a:r>
            <a:endParaRPr lang="fr-MA" dirty="0"/>
          </a:p>
        </p:txBody>
      </p:sp>
    </p:spTree>
    <p:extLst>
      <p:ext uri="{BB962C8B-B14F-4D97-AF65-F5344CB8AC3E}">
        <p14:creationId xmlns:p14="http://schemas.microsoft.com/office/powerpoint/2010/main" val="42905107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Template String</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F6A39000-92E2-4201-AE87-9FAB4C4A16A5}"/>
              </a:ext>
            </a:extLst>
          </p:cNvPr>
          <p:cNvSpPr/>
          <p:nvPr/>
        </p:nvSpPr>
        <p:spPr>
          <a:xfrm>
            <a:off x="857250" y="2274838"/>
            <a:ext cx="6096000" cy="3416320"/>
          </a:xfrm>
          <a:prstGeom prst="rect">
            <a:avLst/>
          </a:prstGeom>
        </p:spPr>
        <p:txBody>
          <a:bodyPr>
            <a:spAutoFit/>
          </a:bodyPr>
          <a:lstStyle/>
          <a:p>
            <a:r>
              <a:rPr lang="fr-MA" dirty="0" err="1"/>
              <a:t>const</a:t>
            </a:r>
            <a:r>
              <a:rPr lang="fr-MA" dirty="0"/>
              <a:t> </a:t>
            </a:r>
            <a:r>
              <a:rPr lang="fr-MA" dirty="0" err="1"/>
              <a:t>appName</a:t>
            </a:r>
            <a:r>
              <a:rPr lang="fr-MA" dirty="0"/>
              <a:t> = '</a:t>
            </a:r>
            <a:r>
              <a:rPr lang="fr-MA" dirty="0" err="1"/>
              <a:t>Wishtack</a:t>
            </a:r>
            <a:r>
              <a:rPr lang="fr-MA" dirty="0"/>
              <a:t>';</a:t>
            </a:r>
          </a:p>
          <a:p>
            <a:r>
              <a:rPr lang="fr-MA" dirty="0" err="1"/>
              <a:t>const</a:t>
            </a:r>
            <a:r>
              <a:rPr lang="fr-MA" dirty="0"/>
              <a:t> </a:t>
            </a:r>
            <a:r>
              <a:rPr lang="fr-MA" dirty="0" err="1"/>
              <a:t>userName</a:t>
            </a:r>
            <a:r>
              <a:rPr lang="fr-MA" dirty="0"/>
              <a:t> = 'Foo’;</a:t>
            </a:r>
          </a:p>
          <a:p>
            <a:endParaRPr lang="fr-MA" dirty="0"/>
          </a:p>
          <a:p>
            <a:r>
              <a:rPr lang="fr-MA" dirty="0" err="1"/>
              <a:t>const</a:t>
            </a:r>
            <a:r>
              <a:rPr lang="fr-MA" dirty="0"/>
              <a:t> </a:t>
            </a:r>
            <a:r>
              <a:rPr lang="fr-MA" dirty="0" err="1"/>
              <a:t>greetings</a:t>
            </a:r>
            <a:r>
              <a:rPr lang="fr-MA" dirty="0"/>
              <a:t> = `Hi ${</a:t>
            </a:r>
            <a:r>
              <a:rPr lang="fr-MA" dirty="0" err="1"/>
              <a:t>userName</a:t>
            </a:r>
            <a:r>
              <a:rPr lang="fr-MA" dirty="0"/>
              <a:t>},</a:t>
            </a:r>
          </a:p>
          <a:p>
            <a:r>
              <a:rPr lang="fr-MA" dirty="0" err="1"/>
              <a:t>Welcome</a:t>
            </a:r>
            <a:r>
              <a:rPr lang="fr-MA" dirty="0"/>
              <a:t> to ${</a:t>
            </a:r>
            <a:r>
              <a:rPr lang="fr-MA" dirty="0" err="1"/>
              <a:t>appName</a:t>
            </a:r>
            <a:r>
              <a:rPr lang="fr-MA" dirty="0"/>
              <a:t>}!`</a:t>
            </a:r>
          </a:p>
          <a:p>
            <a:endParaRPr lang="fr-MA" dirty="0"/>
          </a:p>
          <a:p>
            <a:r>
              <a:rPr lang="fr-MA" dirty="0"/>
              <a:t>console.log(</a:t>
            </a:r>
            <a:r>
              <a:rPr lang="fr-MA" dirty="0" err="1"/>
              <a:t>greetings</a:t>
            </a:r>
            <a:r>
              <a:rPr lang="fr-MA" dirty="0"/>
              <a:t>);</a:t>
            </a:r>
          </a:p>
          <a:p>
            <a:endParaRPr lang="fr-MA" dirty="0"/>
          </a:p>
          <a:p>
            <a:endParaRPr lang="fr-MA" dirty="0"/>
          </a:p>
          <a:p>
            <a:r>
              <a:rPr lang="fr-MA" dirty="0"/>
              <a:t>// </a:t>
            </a:r>
            <a:r>
              <a:rPr lang="fr-MA" dirty="0" err="1"/>
              <a:t>Result</a:t>
            </a:r>
            <a:r>
              <a:rPr lang="fr-MA" dirty="0"/>
              <a:t>:</a:t>
            </a:r>
          </a:p>
          <a:p>
            <a:r>
              <a:rPr lang="fr-MA" dirty="0"/>
              <a:t>// Hi Foo,</a:t>
            </a:r>
          </a:p>
          <a:p>
            <a:r>
              <a:rPr lang="fr-MA" dirty="0"/>
              <a:t>// </a:t>
            </a:r>
            <a:r>
              <a:rPr lang="fr-MA" dirty="0" err="1"/>
              <a:t>Welcome</a:t>
            </a:r>
            <a:r>
              <a:rPr lang="fr-MA" dirty="0"/>
              <a:t> to </a:t>
            </a:r>
            <a:r>
              <a:rPr lang="fr-MA" dirty="0" err="1"/>
              <a:t>Wishtack</a:t>
            </a:r>
            <a:r>
              <a:rPr lang="fr-MA" dirty="0"/>
              <a:t>!</a:t>
            </a:r>
          </a:p>
        </p:txBody>
      </p:sp>
    </p:spTree>
    <p:extLst>
      <p:ext uri="{BB962C8B-B14F-4D97-AF65-F5344CB8AC3E}">
        <p14:creationId xmlns:p14="http://schemas.microsoft.com/office/powerpoint/2010/main" val="1266920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Default </a:t>
            </a:r>
            <a:r>
              <a:rPr lang="fr-MA" dirty="0" err="1"/>
              <a:t>Parameter</a:t>
            </a:r>
            <a:r>
              <a:rPr lang="fr-MA" dirty="0"/>
              <a:t> Values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33D17E0-C57E-44F8-884D-475EC087F010}"/>
              </a:ext>
            </a:extLst>
          </p:cNvPr>
          <p:cNvSpPr/>
          <p:nvPr/>
        </p:nvSpPr>
        <p:spPr>
          <a:xfrm>
            <a:off x="759851" y="2372410"/>
            <a:ext cx="7164949" cy="369332"/>
          </a:xfrm>
          <a:prstGeom prst="rect">
            <a:avLst/>
          </a:prstGeom>
        </p:spPr>
        <p:txBody>
          <a:bodyPr wrap="square">
            <a:spAutoFit/>
          </a:bodyPr>
          <a:lstStyle/>
          <a:p>
            <a:r>
              <a:rPr lang="en-US" dirty="0">
                <a:latin typeface="Verdana" panose="020B0604030504040204" pitchFamily="34" charset="0"/>
              </a:rPr>
              <a:t>ES6 allows function parameters to have default values.</a:t>
            </a:r>
            <a:endParaRPr lang="fr-MA" dirty="0"/>
          </a:p>
        </p:txBody>
      </p:sp>
      <p:sp>
        <p:nvSpPr>
          <p:cNvPr id="9" name="Rectangle 8">
            <a:extLst>
              <a:ext uri="{FF2B5EF4-FFF2-40B4-BE49-F238E27FC236}">
                <a16:creationId xmlns:a16="http://schemas.microsoft.com/office/drawing/2014/main" id="{313FB589-A108-45E1-99C3-44074DF6B89D}"/>
              </a:ext>
            </a:extLst>
          </p:cNvPr>
          <p:cNvSpPr/>
          <p:nvPr/>
        </p:nvSpPr>
        <p:spPr>
          <a:xfrm>
            <a:off x="759851" y="3429000"/>
            <a:ext cx="6096000" cy="1477328"/>
          </a:xfrm>
          <a:prstGeom prst="rect">
            <a:avLst/>
          </a:prstGeom>
        </p:spPr>
        <p:txBody>
          <a:bodyPr>
            <a:spAutoFit/>
          </a:bodyPr>
          <a:lstStyle/>
          <a:p>
            <a:r>
              <a:rPr lang="en-US" dirty="0">
                <a:latin typeface="Consolas" panose="020B0609020204030204" pitchFamily="49" charset="0"/>
              </a:rPr>
              <a:t>function </a:t>
            </a:r>
            <a:r>
              <a:rPr lang="en-US" dirty="0" err="1">
                <a:latin typeface="Consolas" panose="020B0609020204030204" pitchFamily="49" charset="0"/>
              </a:rPr>
              <a:t>myFunction</a:t>
            </a:r>
            <a:r>
              <a:rPr lang="en-US" dirty="0">
                <a:latin typeface="Consolas" panose="020B0609020204030204" pitchFamily="49" charset="0"/>
              </a:rPr>
              <a:t>(x, y = 10) {</a:t>
            </a:r>
            <a:br>
              <a:rPr lang="en-US" dirty="0"/>
            </a:br>
            <a:r>
              <a:rPr lang="en-US" dirty="0">
                <a:latin typeface="Consolas" panose="020B0609020204030204" pitchFamily="49" charset="0"/>
              </a:rPr>
              <a:t>  // y is 10 if not passed or undefined</a:t>
            </a:r>
            <a:br>
              <a:rPr lang="en-US" dirty="0">
                <a:latin typeface="Consolas" panose="020B0609020204030204" pitchFamily="49" charset="0"/>
              </a:rPr>
            </a:br>
            <a:r>
              <a:rPr lang="en-US" dirty="0">
                <a:latin typeface="Consolas" panose="020B0609020204030204" pitchFamily="49" charset="0"/>
              </a:rPr>
              <a:t>  return x + y;</a:t>
            </a:r>
            <a:br>
              <a:rPr lang="en-US" dirty="0"/>
            </a:br>
            <a:r>
              <a:rPr lang="en-US" dirty="0">
                <a:latin typeface="Consolas" panose="020B0609020204030204" pitchFamily="49" charset="0"/>
              </a:rPr>
              <a:t>}</a:t>
            </a:r>
            <a:br>
              <a:rPr lang="en-US" dirty="0"/>
            </a:br>
            <a:r>
              <a:rPr lang="en-US" dirty="0" err="1">
                <a:latin typeface="Consolas" panose="020B0609020204030204" pitchFamily="49" charset="0"/>
              </a:rPr>
              <a:t>myFunction</a:t>
            </a:r>
            <a:r>
              <a:rPr lang="en-US" dirty="0">
                <a:latin typeface="Consolas" panose="020B0609020204030204" pitchFamily="49" charset="0"/>
              </a:rPr>
              <a:t>(5); // will return 15</a:t>
            </a:r>
            <a:endParaRPr lang="fr-MA" dirty="0"/>
          </a:p>
        </p:txBody>
      </p:sp>
    </p:spTree>
    <p:extLst>
      <p:ext uri="{BB962C8B-B14F-4D97-AF65-F5344CB8AC3E}">
        <p14:creationId xmlns:p14="http://schemas.microsoft.com/office/powerpoint/2010/main" val="33397944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err="1"/>
              <a:t>Other</a:t>
            </a:r>
            <a:r>
              <a:rPr lang="fr-MA" dirty="0"/>
              <a:t> </a:t>
            </a:r>
            <a:r>
              <a:rPr lang="fr-MA" dirty="0" err="1"/>
              <a:t>Features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FA637A8-884B-497B-BF87-B24978F63DBA}"/>
              </a:ext>
            </a:extLst>
          </p:cNvPr>
          <p:cNvSpPr/>
          <p:nvPr/>
        </p:nvSpPr>
        <p:spPr>
          <a:xfrm>
            <a:off x="4709242" y="3244334"/>
            <a:ext cx="184731" cy="369332"/>
          </a:xfrm>
          <a:prstGeom prst="rect">
            <a:avLst/>
          </a:prstGeom>
        </p:spPr>
        <p:txBody>
          <a:bodyPr wrap="none">
            <a:spAutoFit/>
          </a:bodyPr>
          <a:lstStyle/>
          <a:p>
            <a:endParaRPr lang="fr-MA" dirty="0"/>
          </a:p>
        </p:txBody>
      </p:sp>
      <p:sp>
        <p:nvSpPr>
          <p:cNvPr id="10" name="Rectangle 9">
            <a:extLst>
              <a:ext uri="{FF2B5EF4-FFF2-40B4-BE49-F238E27FC236}">
                <a16:creationId xmlns:a16="http://schemas.microsoft.com/office/drawing/2014/main" id="{DBEB23B5-CF7C-4C27-ADE3-3AC57F8EF27F}"/>
              </a:ext>
            </a:extLst>
          </p:cNvPr>
          <p:cNvSpPr/>
          <p:nvPr/>
        </p:nvSpPr>
        <p:spPr>
          <a:xfrm>
            <a:off x="759852" y="3613666"/>
            <a:ext cx="2773516" cy="369332"/>
          </a:xfrm>
          <a:prstGeom prst="rect">
            <a:avLst/>
          </a:prstGeom>
        </p:spPr>
        <p:txBody>
          <a:bodyPr wrap="none">
            <a:spAutoFit/>
          </a:bodyPr>
          <a:lstStyle/>
          <a:p>
            <a:r>
              <a:rPr lang="fr-MA" dirty="0">
                <a:hlinkClick r:id="rId4"/>
              </a:rPr>
              <a:t>http://es6-features.org/</a:t>
            </a:r>
            <a:endParaRPr lang="fr-MA" dirty="0"/>
          </a:p>
        </p:txBody>
      </p:sp>
      <p:sp>
        <p:nvSpPr>
          <p:cNvPr id="11" name="Rectangle 10">
            <a:extLst>
              <a:ext uri="{FF2B5EF4-FFF2-40B4-BE49-F238E27FC236}">
                <a16:creationId xmlns:a16="http://schemas.microsoft.com/office/drawing/2014/main" id="{19BA1DEF-F9E2-4C4C-A639-30C53F01603B}"/>
              </a:ext>
            </a:extLst>
          </p:cNvPr>
          <p:cNvSpPr/>
          <p:nvPr/>
        </p:nvSpPr>
        <p:spPr>
          <a:xfrm>
            <a:off x="759852" y="2667455"/>
            <a:ext cx="7164949" cy="646331"/>
          </a:xfrm>
          <a:prstGeom prst="rect">
            <a:avLst/>
          </a:prstGeom>
        </p:spPr>
        <p:txBody>
          <a:bodyPr wrap="square">
            <a:spAutoFit/>
          </a:bodyPr>
          <a:lstStyle/>
          <a:p>
            <a:r>
              <a:rPr lang="en-US" dirty="0">
                <a:latin typeface="Verdana" panose="020B0604030504040204" pitchFamily="34" charset="0"/>
              </a:rPr>
              <a:t>You can find more features on the following link:</a:t>
            </a:r>
          </a:p>
          <a:p>
            <a:endParaRPr lang="fr-MA" dirty="0"/>
          </a:p>
        </p:txBody>
      </p:sp>
    </p:spTree>
    <p:extLst>
      <p:ext uri="{BB962C8B-B14F-4D97-AF65-F5344CB8AC3E}">
        <p14:creationId xmlns:p14="http://schemas.microsoft.com/office/powerpoint/2010/main" val="394871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Installation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66793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fr-MA" dirty="0"/>
              <a:t>Setup </a:t>
            </a:r>
            <a:r>
              <a:rPr lang="en-US" dirty="0"/>
              <a:t>Environment</a:t>
            </a:r>
          </a:p>
        </p:txBody>
      </p:sp>
      <p:graphicFrame>
        <p:nvGraphicFramePr>
          <p:cNvPr id="8" name="Tableau 8">
            <a:extLst>
              <a:ext uri="{FF2B5EF4-FFF2-40B4-BE49-F238E27FC236}">
                <a16:creationId xmlns:a16="http://schemas.microsoft.com/office/drawing/2014/main" id="{CA1C7BBD-4C48-47E6-9DE0-FD347799536A}"/>
              </a:ext>
            </a:extLst>
          </p:cNvPr>
          <p:cNvGraphicFramePr>
            <a:graphicFrameLocks noGrp="1"/>
          </p:cNvGraphicFramePr>
          <p:nvPr>
            <p:ph idx="1"/>
            <p:extLst>
              <p:ext uri="{D42A27DB-BD31-4B8C-83A1-F6EECF244321}">
                <p14:modId xmlns:p14="http://schemas.microsoft.com/office/powerpoint/2010/main" val="420632008"/>
              </p:ext>
            </p:extLst>
          </p:nvPr>
        </p:nvGraphicFramePr>
        <p:xfrm>
          <a:off x="680322" y="2753260"/>
          <a:ext cx="10255917" cy="2850835"/>
        </p:xfrm>
        <a:graphic>
          <a:graphicData uri="http://schemas.openxmlformats.org/drawingml/2006/table">
            <a:tbl>
              <a:tblPr firstRow="1" bandRow="1">
                <a:tableStyleId>{BC89EF96-8CEA-46FF-86C4-4CE0E7609802}</a:tableStyleId>
              </a:tblPr>
              <a:tblGrid>
                <a:gridCol w="1964677">
                  <a:extLst>
                    <a:ext uri="{9D8B030D-6E8A-4147-A177-3AD203B41FA5}">
                      <a16:colId xmlns:a16="http://schemas.microsoft.com/office/drawing/2014/main" val="3428627265"/>
                    </a:ext>
                  </a:extLst>
                </a:gridCol>
                <a:gridCol w="1736512">
                  <a:extLst>
                    <a:ext uri="{9D8B030D-6E8A-4147-A177-3AD203B41FA5}">
                      <a16:colId xmlns:a16="http://schemas.microsoft.com/office/drawing/2014/main" val="367350889"/>
                    </a:ext>
                  </a:extLst>
                </a:gridCol>
                <a:gridCol w="6554728">
                  <a:extLst>
                    <a:ext uri="{9D8B030D-6E8A-4147-A177-3AD203B41FA5}">
                      <a16:colId xmlns:a16="http://schemas.microsoft.com/office/drawing/2014/main" val="996117676"/>
                    </a:ext>
                  </a:extLst>
                </a:gridCol>
              </a:tblGrid>
              <a:tr h="605576">
                <a:tc>
                  <a:txBody>
                    <a:bodyPr/>
                    <a:lstStyle/>
                    <a:p>
                      <a:endParaRPr lang="fr-MA" dirty="0"/>
                    </a:p>
                  </a:txBody>
                  <a:tcPr/>
                </a:tc>
                <a:tc>
                  <a:txBody>
                    <a:bodyPr/>
                    <a:lstStyle/>
                    <a:p>
                      <a:r>
                        <a:rPr lang="fr-MA" sz="2400" dirty="0"/>
                        <a:t>Node JS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3"/>
                        </a:rPr>
                        <a:t>https://nodejs.org/en/download/releases/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3502187538"/>
                  </a:ext>
                </a:extLst>
              </a:tr>
              <a:tr h="660903">
                <a:tc>
                  <a:txBody>
                    <a:bodyPr/>
                    <a:lstStyle/>
                    <a:p>
                      <a:endParaRPr lang="fr-MA" dirty="0"/>
                    </a:p>
                  </a:txBody>
                  <a:tcPr/>
                </a:tc>
                <a:tc>
                  <a:txBody>
                    <a:bodyPr/>
                    <a:lstStyle/>
                    <a:p>
                      <a:r>
                        <a:rPr lang="fr-MA" sz="2400" dirty="0"/>
                        <a:t>Git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4"/>
                        </a:rPr>
                        <a:t>https://git-scm.com/downloads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971268399"/>
                  </a:ext>
                </a:extLst>
              </a:tr>
              <a:tr h="733330">
                <a:tc>
                  <a:txBody>
                    <a:bodyPr/>
                    <a:lstStyle/>
                    <a:p>
                      <a:endParaRPr lang="fr-MA" dirty="0"/>
                    </a:p>
                  </a:txBody>
                  <a:tcPr/>
                </a:tc>
                <a:tc>
                  <a:txBody>
                    <a:bodyPr/>
                    <a:lstStyle/>
                    <a:p>
                      <a:r>
                        <a:rPr lang="fr-MA" sz="2400" dirty="0" err="1"/>
                        <a:t>VsCode</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5"/>
                        </a:rPr>
                        <a:t>https://code.visualstudio.com/</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239034726"/>
                  </a:ext>
                </a:extLst>
              </a:tr>
              <a:tr h="851026">
                <a:tc>
                  <a:txBody>
                    <a:bodyPr/>
                    <a:lstStyle/>
                    <a:p>
                      <a:endParaRPr lang="fr-MA" dirty="0"/>
                    </a:p>
                  </a:txBody>
                  <a:tcPr/>
                </a:tc>
                <a:tc>
                  <a:txBody>
                    <a:bodyPr/>
                    <a:lstStyle/>
                    <a:p>
                      <a:r>
                        <a:rPr lang="fr-MA" sz="2400" dirty="0"/>
                        <a:t>Angular </a:t>
                      </a:r>
                      <a:r>
                        <a:rPr lang="fr-MA" sz="2400" dirty="0" err="1"/>
                        <a:t>Cli</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6"/>
                        </a:rPr>
                        <a:t>https://cli.angular.io/</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1606662154"/>
                  </a:ext>
                </a:extLst>
              </a:tr>
            </a:tbl>
          </a:graphicData>
        </a:graphic>
      </p:graphicFrame>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7"/>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1" name="Image 10">
            <a:extLst>
              <a:ext uri="{FF2B5EF4-FFF2-40B4-BE49-F238E27FC236}">
                <a16:creationId xmlns:a16="http://schemas.microsoft.com/office/drawing/2014/main" id="{DABD63BC-8574-4591-AA83-24C847761CDB}"/>
              </a:ext>
            </a:extLst>
          </p:cNvPr>
          <p:cNvPicPr>
            <a:picLocks noChangeAspect="1"/>
          </p:cNvPicPr>
          <p:nvPr/>
        </p:nvPicPr>
        <p:blipFill>
          <a:blip r:embed="rId9"/>
          <a:stretch>
            <a:fillRect/>
          </a:stretch>
        </p:blipFill>
        <p:spPr>
          <a:xfrm>
            <a:off x="1457203" y="4089016"/>
            <a:ext cx="517202" cy="515047"/>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51ABA862-7B79-472F-94A5-B69FFB57D25E}"/>
              </a:ext>
            </a:extLst>
          </p:cNvPr>
          <p:cNvPicPr>
            <a:picLocks noChangeAspect="1"/>
          </p:cNvPicPr>
          <p:nvPr/>
        </p:nvPicPr>
        <p:blipFill>
          <a:blip r:embed="rId10"/>
          <a:stretch>
            <a:fillRect/>
          </a:stretch>
        </p:blipFill>
        <p:spPr>
          <a:xfrm>
            <a:off x="1457203" y="3402660"/>
            <a:ext cx="542823" cy="542823"/>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386C95BC-4BA4-4291-AA73-9497FC4131F3}"/>
              </a:ext>
            </a:extLst>
          </p:cNvPr>
          <p:cNvPicPr>
            <a:picLocks noChangeAspect="1"/>
          </p:cNvPicPr>
          <p:nvPr/>
        </p:nvPicPr>
        <p:blipFill>
          <a:blip r:embed="rId11"/>
          <a:stretch>
            <a:fillRect/>
          </a:stretch>
        </p:blipFill>
        <p:spPr>
          <a:xfrm>
            <a:off x="1029425" y="2789472"/>
            <a:ext cx="1447528" cy="542823"/>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D492507A-E2F2-4DCE-8CE2-CC65FA01E558}"/>
              </a:ext>
            </a:extLst>
          </p:cNvPr>
          <p:cNvPicPr>
            <a:picLocks noChangeAspect="1"/>
          </p:cNvPicPr>
          <p:nvPr/>
        </p:nvPicPr>
        <p:blipFill>
          <a:blip r:embed="rId12"/>
          <a:stretch>
            <a:fillRect/>
          </a:stretch>
        </p:blipFill>
        <p:spPr>
          <a:xfrm>
            <a:off x="1138798" y="4813296"/>
            <a:ext cx="1154012" cy="649132"/>
          </a:xfrm>
          <a:prstGeom prst="rect">
            <a:avLst/>
          </a:prstGeom>
        </p:spPr>
      </p:pic>
    </p:spTree>
    <p:extLst>
      <p:ext uri="{BB962C8B-B14F-4D97-AF65-F5344CB8AC3E}">
        <p14:creationId xmlns:p14="http://schemas.microsoft.com/office/powerpoint/2010/main" val="266782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Node Js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DC96C0F4-B113-459B-B78C-60B9FE399480}"/>
              </a:ext>
            </a:extLst>
          </p:cNvPr>
          <p:cNvSpPr/>
          <p:nvPr/>
        </p:nvSpPr>
        <p:spPr>
          <a:xfrm>
            <a:off x="567351" y="2334554"/>
            <a:ext cx="9309980" cy="3139321"/>
          </a:xfrm>
          <a:prstGeom prst="rect">
            <a:avLst/>
          </a:prstGeom>
        </p:spPr>
        <p:txBody>
          <a:bodyPr wrap="square">
            <a:spAutoFit/>
          </a:bodyPr>
          <a:lstStyle/>
          <a:p>
            <a:r>
              <a:rPr lang="en-US" dirty="0"/>
              <a:t>Angular requires a current, active LTS, or maintenance LTS version of Node.js. </a:t>
            </a:r>
          </a:p>
          <a:p>
            <a:endParaRPr lang="en-US" dirty="0"/>
          </a:p>
          <a:p>
            <a:endParaRPr lang="en-US" dirty="0"/>
          </a:p>
          <a:p>
            <a:endParaRPr lang="en-US" dirty="0"/>
          </a:p>
          <a:p>
            <a:r>
              <a:rPr lang="en-US" dirty="0"/>
              <a:t>Download the current version from here: </a:t>
            </a:r>
            <a:r>
              <a:rPr lang="fr-MA" dirty="0">
                <a:hlinkClick r:id="rId4"/>
              </a:rPr>
              <a:t>https://nodejs.org/en/download/current/</a:t>
            </a:r>
            <a:endParaRPr lang="en-US" dirty="0"/>
          </a:p>
          <a:p>
            <a:endParaRPr lang="en-US" dirty="0"/>
          </a:p>
          <a:p>
            <a:endParaRPr lang="en-US" dirty="0"/>
          </a:p>
          <a:p>
            <a:endParaRPr lang="en-US" dirty="0"/>
          </a:p>
          <a:p>
            <a:r>
              <a:rPr lang="en-US" dirty="0"/>
              <a:t>To check your version, run:</a:t>
            </a:r>
          </a:p>
          <a:p>
            <a:endParaRPr lang="en-US" dirty="0"/>
          </a:p>
          <a:p>
            <a:r>
              <a:rPr lang="en-US" dirty="0"/>
              <a:t>	node -v in a terminal/console window.</a:t>
            </a:r>
            <a:endParaRPr lang="fr-MA" dirty="0"/>
          </a:p>
        </p:txBody>
      </p:sp>
      <p:pic>
        <p:nvPicPr>
          <p:cNvPr id="8" name="Image 7">
            <a:extLst>
              <a:ext uri="{FF2B5EF4-FFF2-40B4-BE49-F238E27FC236}">
                <a16:creationId xmlns:a16="http://schemas.microsoft.com/office/drawing/2014/main" id="{52E82023-CEDF-4B40-8B1A-8E98ADC72615}"/>
              </a:ext>
            </a:extLst>
          </p:cNvPr>
          <p:cNvPicPr>
            <a:picLocks noChangeAspect="1"/>
          </p:cNvPicPr>
          <p:nvPr/>
        </p:nvPicPr>
        <p:blipFill>
          <a:blip r:embed="rId5"/>
          <a:stretch>
            <a:fillRect/>
          </a:stretch>
        </p:blipFill>
        <p:spPr>
          <a:xfrm>
            <a:off x="10294182" y="852142"/>
            <a:ext cx="2354957" cy="883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37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Angular </a:t>
            </a:r>
            <a:r>
              <a:rPr lang="en-US" noProof="0" dirty="0" err="1">
                <a:latin typeface="Roboto Medium" panose="02000000000000000000" pitchFamily="2" charset="0"/>
                <a:ea typeface="Roboto Medium" panose="02000000000000000000" pitchFamily="2" charset="0"/>
              </a:rPr>
              <a:t>Cli</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8D283C08-78C3-4A9C-8933-E990502FEE55}"/>
              </a:ext>
            </a:extLst>
          </p:cNvPr>
          <p:cNvSpPr/>
          <p:nvPr/>
        </p:nvSpPr>
        <p:spPr>
          <a:xfrm>
            <a:off x="578719" y="2454295"/>
            <a:ext cx="4854214" cy="1200329"/>
          </a:xfrm>
          <a:prstGeom prst="rect">
            <a:avLst/>
          </a:prstGeom>
        </p:spPr>
        <p:txBody>
          <a:bodyPr wrap="none">
            <a:spAutoFit/>
          </a:bodyPr>
          <a:lstStyle/>
          <a:p>
            <a:r>
              <a:rPr lang="nn-NO" sz="2400" dirty="0"/>
              <a:t>Installation:</a:t>
            </a:r>
          </a:p>
          <a:p>
            <a:r>
              <a:rPr lang="fr-MA" sz="2400" dirty="0"/>
              <a:t>		</a:t>
            </a:r>
            <a:r>
              <a:rPr lang="fr-MA" sz="2400" dirty="0" err="1"/>
              <a:t>npm</a:t>
            </a:r>
            <a:r>
              <a:rPr lang="fr-MA" sz="2400" dirty="0"/>
              <a:t> </a:t>
            </a:r>
            <a:r>
              <a:rPr lang="fr-MA" sz="2400" dirty="0" err="1"/>
              <a:t>install</a:t>
            </a:r>
            <a:r>
              <a:rPr lang="fr-MA" sz="2400" dirty="0"/>
              <a:t> -g @</a:t>
            </a:r>
            <a:r>
              <a:rPr lang="fr-MA" sz="2400" dirty="0" err="1"/>
              <a:t>angular</a:t>
            </a:r>
            <a:r>
              <a:rPr lang="fr-MA" sz="2400" dirty="0"/>
              <a:t>/cli</a:t>
            </a:r>
          </a:p>
          <a:p>
            <a:endParaRPr lang="fr-MA" sz="2400" dirty="0"/>
          </a:p>
        </p:txBody>
      </p:sp>
      <p:sp>
        <p:nvSpPr>
          <p:cNvPr id="8" name="Rectangle 7">
            <a:extLst>
              <a:ext uri="{FF2B5EF4-FFF2-40B4-BE49-F238E27FC236}">
                <a16:creationId xmlns:a16="http://schemas.microsoft.com/office/drawing/2014/main" id="{4C5CFA0A-FF81-4B7A-9C7A-7A3CC7EA8B9A}"/>
              </a:ext>
            </a:extLst>
          </p:cNvPr>
          <p:cNvSpPr/>
          <p:nvPr/>
        </p:nvSpPr>
        <p:spPr>
          <a:xfrm>
            <a:off x="578719" y="3722491"/>
            <a:ext cx="6096000" cy="1569660"/>
          </a:xfrm>
          <a:prstGeom prst="rect">
            <a:avLst/>
          </a:prstGeom>
        </p:spPr>
        <p:txBody>
          <a:bodyPr>
            <a:spAutoFit/>
          </a:bodyPr>
          <a:lstStyle/>
          <a:p>
            <a:r>
              <a:rPr lang="fr-MA" sz="2400" dirty="0"/>
              <a:t>Update to the </a:t>
            </a:r>
            <a:r>
              <a:rPr lang="fr-MA" sz="2400" dirty="0" err="1"/>
              <a:t>latest</a:t>
            </a:r>
            <a:r>
              <a:rPr lang="fr-MA" sz="2400" dirty="0"/>
              <a:t> version:</a:t>
            </a:r>
          </a:p>
          <a:p>
            <a:pPr lvl="4"/>
            <a:r>
              <a:rPr lang="fr-MA" sz="2400" dirty="0" err="1"/>
              <a:t>npm</a:t>
            </a:r>
            <a:r>
              <a:rPr lang="fr-MA" sz="2400" dirty="0"/>
              <a:t> </a:t>
            </a:r>
            <a:r>
              <a:rPr lang="fr-MA" sz="2400" dirty="0" err="1"/>
              <a:t>uninstall</a:t>
            </a:r>
            <a:r>
              <a:rPr lang="fr-MA" sz="2400" dirty="0"/>
              <a:t> -g @</a:t>
            </a:r>
            <a:r>
              <a:rPr lang="fr-MA" sz="2400" dirty="0" err="1"/>
              <a:t>angular</a:t>
            </a:r>
            <a:r>
              <a:rPr lang="fr-MA" sz="2400" dirty="0"/>
              <a:t>/cli</a:t>
            </a:r>
          </a:p>
          <a:p>
            <a:pPr lvl="4"/>
            <a:r>
              <a:rPr lang="fr-MA" sz="2400" dirty="0" err="1"/>
              <a:t>npm</a:t>
            </a:r>
            <a:r>
              <a:rPr lang="fr-MA" sz="2400" dirty="0"/>
              <a:t> cache clean –force</a:t>
            </a:r>
          </a:p>
          <a:p>
            <a:pPr lvl="4"/>
            <a:r>
              <a:rPr lang="fr-MA" sz="2400" dirty="0" err="1"/>
              <a:t>npm</a:t>
            </a:r>
            <a:r>
              <a:rPr lang="fr-MA" sz="2400" dirty="0"/>
              <a:t> </a:t>
            </a:r>
            <a:r>
              <a:rPr lang="fr-MA" sz="2400" dirty="0" err="1"/>
              <a:t>install</a:t>
            </a:r>
            <a:r>
              <a:rPr lang="fr-MA" sz="2400" dirty="0"/>
              <a:t> -g @</a:t>
            </a:r>
            <a:r>
              <a:rPr lang="fr-MA" sz="2400" dirty="0" err="1"/>
              <a:t>angular</a:t>
            </a:r>
            <a:r>
              <a:rPr lang="fr-MA" sz="2400" dirty="0"/>
              <a:t>/cli</a:t>
            </a:r>
          </a:p>
        </p:txBody>
      </p:sp>
      <p:pic>
        <p:nvPicPr>
          <p:cNvPr id="9" name="Image 8">
            <a:extLst>
              <a:ext uri="{FF2B5EF4-FFF2-40B4-BE49-F238E27FC236}">
                <a16:creationId xmlns:a16="http://schemas.microsoft.com/office/drawing/2014/main" id="{1FB12D99-9CEA-468B-ACE7-60B9B336E6DC}"/>
              </a:ext>
            </a:extLst>
          </p:cNvPr>
          <p:cNvPicPr>
            <a:picLocks noChangeAspect="1"/>
          </p:cNvPicPr>
          <p:nvPr/>
        </p:nvPicPr>
        <p:blipFill>
          <a:blip r:embed="rId4"/>
          <a:stretch>
            <a:fillRect/>
          </a:stretch>
        </p:blipFill>
        <p:spPr>
          <a:xfrm>
            <a:off x="10473297" y="753229"/>
            <a:ext cx="1921665" cy="1080937"/>
          </a:xfrm>
          <a:prstGeom prst="rect">
            <a:avLst/>
          </a:prstGeom>
        </p:spPr>
      </p:pic>
    </p:spTree>
    <p:extLst>
      <p:ext uri="{BB962C8B-B14F-4D97-AF65-F5344CB8AC3E}">
        <p14:creationId xmlns:p14="http://schemas.microsoft.com/office/powerpoint/2010/main" val="25224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a:t>CLI Overview</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3" name="Rectangle 2">
            <a:extLst>
              <a:ext uri="{FF2B5EF4-FFF2-40B4-BE49-F238E27FC236}">
                <a16:creationId xmlns:a16="http://schemas.microsoft.com/office/drawing/2014/main" id="{E9D83341-8501-451F-BF3F-54132DBE147E}"/>
              </a:ext>
            </a:extLst>
          </p:cNvPr>
          <p:cNvSpPr/>
          <p:nvPr/>
        </p:nvSpPr>
        <p:spPr>
          <a:xfrm>
            <a:off x="167996" y="2293028"/>
            <a:ext cx="6436377" cy="369332"/>
          </a:xfrm>
          <a:prstGeom prst="rect">
            <a:avLst/>
          </a:prstGeom>
        </p:spPr>
        <p:txBody>
          <a:bodyPr wrap="none">
            <a:spAutoFit/>
          </a:bodyPr>
          <a:lstStyle/>
          <a:p>
            <a:r>
              <a:rPr lang="en-US">
                <a:solidFill>
                  <a:srgbClr val="333333"/>
                </a:solidFill>
                <a:latin typeface="Roboto"/>
              </a:rPr>
              <a:t>ng add: </a:t>
            </a:r>
            <a:r>
              <a:rPr lang="en-US"/>
              <a:t>Adds support for an external library to your project.</a:t>
            </a:r>
          </a:p>
        </p:txBody>
      </p:sp>
      <p:sp>
        <p:nvSpPr>
          <p:cNvPr id="9" name="Rectangle 8">
            <a:extLst>
              <a:ext uri="{FF2B5EF4-FFF2-40B4-BE49-F238E27FC236}">
                <a16:creationId xmlns:a16="http://schemas.microsoft.com/office/drawing/2014/main" id="{53EE22D2-3730-4976-9A47-ABCE447663B3}"/>
              </a:ext>
            </a:extLst>
          </p:cNvPr>
          <p:cNvSpPr/>
          <p:nvPr/>
        </p:nvSpPr>
        <p:spPr>
          <a:xfrm>
            <a:off x="154573" y="2852397"/>
            <a:ext cx="10785388" cy="369332"/>
          </a:xfrm>
          <a:prstGeom prst="rect">
            <a:avLst/>
          </a:prstGeom>
        </p:spPr>
        <p:txBody>
          <a:bodyPr wrap="none">
            <a:spAutoFit/>
          </a:bodyPr>
          <a:lstStyle/>
          <a:p>
            <a:r>
              <a:rPr lang="en-US">
                <a:solidFill>
                  <a:srgbClr val="333333"/>
                </a:solidFill>
                <a:latin typeface="Roboto"/>
              </a:rPr>
              <a:t>ng build(ng b): </a:t>
            </a:r>
            <a:r>
              <a:rPr lang="en-US"/>
              <a:t>Compiles an Angular app into an output directory named dist/ at the given output path.</a:t>
            </a:r>
          </a:p>
        </p:txBody>
      </p:sp>
      <p:sp>
        <p:nvSpPr>
          <p:cNvPr id="12" name="Rectangle 11">
            <a:extLst>
              <a:ext uri="{FF2B5EF4-FFF2-40B4-BE49-F238E27FC236}">
                <a16:creationId xmlns:a16="http://schemas.microsoft.com/office/drawing/2014/main" id="{0DC41936-03EB-42E8-8487-6735C996E263}"/>
              </a:ext>
            </a:extLst>
          </p:cNvPr>
          <p:cNvSpPr/>
          <p:nvPr/>
        </p:nvSpPr>
        <p:spPr>
          <a:xfrm>
            <a:off x="167996" y="3411766"/>
            <a:ext cx="10992112" cy="369332"/>
          </a:xfrm>
          <a:prstGeom prst="rect">
            <a:avLst/>
          </a:prstGeom>
        </p:spPr>
        <p:txBody>
          <a:bodyPr wrap="none">
            <a:spAutoFit/>
          </a:bodyPr>
          <a:lstStyle/>
          <a:p>
            <a:r>
              <a:rPr lang="en-US">
                <a:solidFill>
                  <a:srgbClr val="333333"/>
                </a:solidFill>
                <a:latin typeface="Roboto"/>
              </a:rPr>
              <a:t>ng deploy: </a:t>
            </a:r>
            <a:r>
              <a:rPr lang="en-US"/>
              <a:t>Invokes the deploy builder for a specified project or for the default project in the workspace.</a:t>
            </a:r>
          </a:p>
        </p:txBody>
      </p:sp>
      <p:sp>
        <p:nvSpPr>
          <p:cNvPr id="13" name="Rectangle 12">
            <a:extLst>
              <a:ext uri="{FF2B5EF4-FFF2-40B4-BE49-F238E27FC236}">
                <a16:creationId xmlns:a16="http://schemas.microsoft.com/office/drawing/2014/main" id="{4B504646-4C40-45EE-858D-C142D5994E98}"/>
              </a:ext>
            </a:extLst>
          </p:cNvPr>
          <p:cNvSpPr/>
          <p:nvPr/>
        </p:nvSpPr>
        <p:spPr>
          <a:xfrm>
            <a:off x="154573" y="3908157"/>
            <a:ext cx="12167626" cy="369332"/>
          </a:xfrm>
          <a:prstGeom prst="rect">
            <a:avLst/>
          </a:prstGeom>
        </p:spPr>
        <p:txBody>
          <a:bodyPr wrap="none">
            <a:spAutoFit/>
          </a:bodyPr>
          <a:lstStyle/>
          <a:p>
            <a:r>
              <a:rPr lang="en-US">
                <a:solidFill>
                  <a:srgbClr val="333333"/>
                </a:solidFill>
                <a:latin typeface="Roboto" panose="02000000000000000000"/>
              </a:rPr>
              <a:t>ng doc (ng d): </a:t>
            </a:r>
            <a:r>
              <a:rPr lang="en-US"/>
              <a:t>Opens the official Angular documentation (angular.io) in a browser, and searches for a given keyword.</a:t>
            </a:r>
          </a:p>
        </p:txBody>
      </p:sp>
      <p:sp>
        <p:nvSpPr>
          <p:cNvPr id="15" name="Rectangle 14">
            <a:extLst>
              <a:ext uri="{FF2B5EF4-FFF2-40B4-BE49-F238E27FC236}">
                <a16:creationId xmlns:a16="http://schemas.microsoft.com/office/drawing/2014/main" id="{2EACB145-A21F-415A-8B84-0BC1AAE12805}"/>
              </a:ext>
            </a:extLst>
          </p:cNvPr>
          <p:cNvSpPr/>
          <p:nvPr/>
        </p:nvSpPr>
        <p:spPr>
          <a:xfrm>
            <a:off x="151463" y="4434605"/>
            <a:ext cx="6086923" cy="369332"/>
          </a:xfrm>
          <a:prstGeom prst="rect">
            <a:avLst/>
          </a:prstGeom>
        </p:spPr>
        <p:txBody>
          <a:bodyPr wrap="none">
            <a:spAutoFit/>
          </a:bodyPr>
          <a:lstStyle/>
          <a:p>
            <a:r>
              <a:rPr lang="en-US">
                <a:solidFill>
                  <a:srgbClr val="333333"/>
                </a:solidFill>
                <a:latin typeface="Roboto" panose="02000000000000000000"/>
              </a:rPr>
              <a:t>ng generate(ng g): </a:t>
            </a:r>
            <a:r>
              <a:rPr lang="en-US"/>
              <a:t>Generates files based on a schematic.</a:t>
            </a:r>
          </a:p>
        </p:txBody>
      </p:sp>
      <p:sp>
        <p:nvSpPr>
          <p:cNvPr id="16" name="Rectangle 15">
            <a:extLst>
              <a:ext uri="{FF2B5EF4-FFF2-40B4-BE49-F238E27FC236}">
                <a16:creationId xmlns:a16="http://schemas.microsoft.com/office/drawing/2014/main" id="{08231103-1F93-44CA-BB20-228E0B97DF17}"/>
              </a:ext>
            </a:extLst>
          </p:cNvPr>
          <p:cNvSpPr/>
          <p:nvPr/>
        </p:nvSpPr>
        <p:spPr>
          <a:xfrm>
            <a:off x="2841093" y="5243352"/>
            <a:ext cx="2425344" cy="369332"/>
          </a:xfrm>
          <a:prstGeom prst="rect">
            <a:avLst/>
          </a:prstGeom>
        </p:spPr>
        <p:txBody>
          <a:bodyPr wrap="none">
            <a:spAutoFit/>
          </a:bodyPr>
          <a:lstStyle/>
          <a:p>
            <a:r>
              <a:rPr lang="en-US">
                <a:hlinkClick r:id="rId4"/>
              </a:rPr>
              <a:t>https://angular.io/cli</a:t>
            </a:r>
            <a:endParaRPr lang="en-US"/>
          </a:p>
        </p:txBody>
      </p:sp>
      <p:sp>
        <p:nvSpPr>
          <p:cNvPr id="17" name="Rectangle 16">
            <a:extLst>
              <a:ext uri="{FF2B5EF4-FFF2-40B4-BE49-F238E27FC236}">
                <a16:creationId xmlns:a16="http://schemas.microsoft.com/office/drawing/2014/main" id="{D0E31B52-57D0-4EDC-9A41-DA5A51340591}"/>
              </a:ext>
            </a:extLst>
          </p:cNvPr>
          <p:cNvSpPr/>
          <p:nvPr/>
        </p:nvSpPr>
        <p:spPr>
          <a:xfrm>
            <a:off x="151463" y="5243352"/>
            <a:ext cx="2563522" cy="369332"/>
          </a:xfrm>
          <a:prstGeom prst="rect">
            <a:avLst/>
          </a:prstGeom>
        </p:spPr>
        <p:txBody>
          <a:bodyPr wrap="none">
            <a:spAutoFit/>
          </a:bodyPr>
          <a:lstStyle/>
          <a:p>
            <a:r>
              <a:rPr lang="en-US"/>
              <a:t>For more informations:</a:t>
            </a:r>
          </a:p>
        </p:txBody>
      </p:sp>
    </p:spTree>
    <p:extLst>
      <p:ext uri="{BB962C8B-B14F-4D97-AF65-F5344CB8AC3E}">
        <p14:creationId xmlns:p14="http://schemas.microsoft.com/office/powerpoint/2010/main" val="425090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98238-00A9-452D-A3A6-1C38560D845A}"/>
              </a:ext>
            </a:extLst>
          </p:cNvPr>
          <p:cNvSpPr>
            <a:spLocks noGrp="1"/>
          </p:cNvSpPr>
          <p:nvPr>
            <p:ph type="title"/>
          </p:nvPr>
        </p:nvSpPr>
        <p:spPr/>
        <p:txBody>
          <a:bodyPr>
            <a:normAutofit/>
          </a:bodyPr>
          <a:lstStyle/>
          <a:p>
            <a:pPr fontAlgn="t"/>
            <a:r>
              <a:rPr lang="fr-FR" dirty="0"/>
              <a:t>Training plan</a:t>
            </a:r>
          </a:p>
        </p:txBody>
      </p:sp>
      <p:graphicFrame>
        <p:nvGraphicFramePr>
          <p:cNvPr id="9" name="Espace réservé du contenu 8">
            <a:extLst>
              <a:ext uri="{FF2B5EF4-FFF2-40B4-BE49-F238E27FC236}">
                <a16:creationId xmlns:a16="http://schemas.microsoft.com/office/drawing/2014/main" id="{A2BBFB7A-5B97-416D-B3F3-3C216BF8DD21}"/>
              </a:ext>
            </a:extLst>
          </p:cNvPr>
          <p:cNvGraphicFramePr>
            <a:graphicFrameLocks noGrp="1"/>
          </p:cNvGraphicFramePr>
          <p:nvPr>
            <p:ph idx="1"/>
            <p:extLst>
              <p:ext uri="{D42A27DB-BD31-4B8C-83A1-F6EECF244321}">
                <p14:modId xmlns:p14="http://schemas.microsoft.com/office/powerpoint/2010/main" val="1719479706"/>
              </p:ext>
            </p:extLst>
          </p:nvPr>
        </p:nvGraphicFramePr>
        <p:xfrm>
          <a:off x="1307523" y="2384425"/>
          <a:ext cx="9613900"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B40301A6-096A-44B4-9506-CF55ADAEA542}"/>
              </a:ext>
            </a:extLst>
          </p:cNvPr>
          <p:cNvPicPr>
            <a:picLocks noChangeAspect="1"/>
          </p:cNvPicPr>
          <p:nvPr/>
        </p:nvPicPr>
        <p:blipFill>
          <a:blip r:embed="rId8"/>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DF8A1DEC-A0AB-489C-9A9D-6F431F19A1A2}"/>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D4FA003-2FFD-404B-989D-3B02CEEF39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6D6AF43-B767-4F14-BBD2-B12045D6538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Shape 140">
            <a:extLst>
              <a:ext uri="{FF2B5EF4-FFF2-40B4-BE49-F238E27FC236}">
                <a16:creationId xmlns:a16="http://schemas.microsoft.com/office/drawing/2014/main" id="{2733BEA7-7BC0-4A48-922E-C9338F3C7250}"/>
              </a:ext>
            </a:extLst>
          </p:cNvPr>
          <p:cNvSpPr txBox="1">
            <a:spLocks/>
          </p:cNvSpPr>
          <p:nvPr/>
        </p:nvSpPr>
        <p:spPr>
          <a:xfrm>
            <a:off x="2376608" y="2802359"/>
            <a:ext cx="7475730" cy="193706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endParaRPr lang="fr-F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0202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Basics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30162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Create new Angular App</a:t>
            </a:r>
          </a:p>
        </p:txBody>
      </p:sp>
      <p:sp>
        <p:nvSpPr>
          <p:cNvPr id="3" name="Espace réservé du contenu 2">
            <a:extLst>
              <a:ext uri="{FF2B5EF4-FFF2-40B4-BE49-F238E27FC236}">
                <a16:creationId xmlns:a16="http://schemas.microsoft.com/office/drawing/2014/main" id="{BE2F89B7-3039-40AA-B105-74556517E9FA}"/>
              </a:ext>
            </a:extLst>
          </p:cNvPr>
          <p:cNvSpPr>
            <a:spLocks noGrp="1"/>
          </p:cNvSpPr>
          <p:nvPr>
            <p:ph idx="1"/>
          </p:nvPr>
        </p:nvSpPr>
        <p:spPr>
          <a:xfrm>
            <a:off x="380246" y="2336872"/>
            <a:ext cx="11316831" cy="4000553"/>
          </a:xfrm>
        </p:spPr>
        <p:txBody>
          <a:bodyPr>
            <a:normAutofit fontScale="77500" lnSpcReduction="20000"/>
          </a:bodyPr>
          <a:lstStyle/>
          <a:p>
            <a:r>
              <a:rPr lang="en-US" dirty="0"/>
              <a:t>Run the CLI command ng new and provide the name as shown here:</a:t>
            </a:r>
          </a:p>
          <a:p>
            <a:pPr marL="0" indent="0">
              <a:buNone/>
            </a:pPr>
            <a:r>
              <a:rPr lang="en-US" b="1" dirty="0">
                <a:solidFill>
                  <a:srgbClr val="FFC000"/>
                </a:solidFill>
                <a:latin typeface="Ubuntu" panose="020B0504030602030204" pitchFamily="34" charset="0"/>
              </a:rPr>
              <a:t>ng new my-app</a:t>
            </a:r>
          </a:p>
          <a:p>
            <a:pPr marL="0" indent="0">
              <a:buNone/>
            </a:pPr>
            <a:endParaRPr lang="en-US" b="1" dirty="0">
              <a:latin typeface="Ubuntu" panose="020B0504030602030204" pitchFamily="34" charset="0"/>
            </a:endParaRPr>
          </a:p>
          <a:p>
            <a:pPr marL="0" indent="0">
              <a:buNone/>
            </a:pPr>
            <a:r>
              <a:rPr lang="en-US" dirty="0"/>
              <a:t>The ng new command prompts you for information about features to include in the initial app. Accept the defaults by pressing the Enter or Return key.</a:t>
            </a:r>
          </a:p>
          <a:p>
            <a:pPr marL="0" indent="0">
              <a:buNone/>
            </a:pPr>
            <a:endParaRPr lang="en-US" dirty="0"/>
          </a:p>
          <a:p>
            <a:r>
              <a:rPr lang="en-US" dirty="0"/>
              <a:t>Go to the workspace folder (my-app).</a:t>
            </a:r>
          </a:p>
          <a:p>
            <a:r>
              <a:rPr lang="en-US" dirty="0"/>
              <a:t>Launch the server by using the CLI command ng serve, with the --open option:</a:t>
            </a:r>
          </a:p>
          <a:p>
            <a:pPr marL="0" indent="0">
              <a:buNone/>
            </a:pPr>
            <a:r>
              <a:rPr lang="en-US" dirty="0">
                <a:solidFill>
                  <a:srgbClr val="FFC000"/>
                </a:solidFill>
              </a:rPr>
              <a:t>cd my-app</a:t>
            </a:r>
          </a:p>
          <a:p>
            <a:pPr marL="0" indent="0">
              <a:buNone/>
            </a:pPr>
            <a:r>
              <a:rPr lang="en-US" dirty="0">
                <a:solidFill>
                  <a:srgbClr val="FFC000"/>
                </a:solidFill>
              </a:rPr>
              <a:t>ng serve</a:t>
            </a:r>
          </a:p>
          <a:p>
            <a:pPr marL="0" indent="0">
              <a:buNone/>
            </a:pPr>
            <a:br>
              <a:rPr lang="en-US" dirty="0"/>
            </a:br>
            <a:r>
              <a:rPr lang="en-US" dirty="0"/>
              <a:t>The ng serve command launches the server, watches your files, and rebuilds the app as you make changes to those files.</a:t>
            </a:r>
            <a:endParaRPr lang="fr-MA" dirty="0"/>
          </a:p>
        </p:txBody>
      </p:sp>
      <p:pic>
        <p:nvPicPr>
          <p:cNvPr id="4" name="Image 3">
            <a:extLst>
              <a:ext uri="{FF2B5EF4-FFF2-40B4-BE49-F238E27FC236}">
                <a16:creationId xmlns:a16="http://schemas.microsoft.com/office/drawing/2014/main" id="{8A7822A5-CD68-415C-B6E0-53AA80ED4C2E}"/>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46831DF5-098A-4ECA-8DEE-EE4CB1511D1F}"/>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78EB057-7D13-487C-87BA-D1162504B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29031DF-83CE-4BEE-B29E-2E7553D9D1B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Tree>
    <p:extLst>
      <p:ext uri="{BB962C8B-B14F-4D97-AF65-F5344CB8AC3E}">
        <p14:creationId xmlns:p14="http://schemas.microsoft.com/office/powerpoint/2010/main" val="1054183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The contents </a:t>
            </a:r>
            <a:r>
              <a:rPr lang="en-US" dirty="0" err="1"/>
              <a:t>src</a:t>
            </a:r>
            <a:r>
              <a:rPr lang="en-US" dirty="0"/>
              <a:t> folder</a:t>
            </a:r>
          </a:p>
        </p:txBody>
      </p:sp>
      <p:graphicFrame>
        <p:nvGraphicFramePr>
          <p:cNvPr id="6" name="Tableau 6">
            <a:extLst>
              <a:ext uri="{FF2B5EF4-FFF2-40B4-BE49-F238E27FC236}">
                <a16:creationId xmlns:a16="http://schemas.microsoft.com/office/drawing/2014/main" id="{89131DBD-1609-402D-B277-97B6A68A0F5F}"/>
              </a:ext>
            </a:extLst>
          </p:cNvPr>
          <p:cNvGraphicFramePr>
            <a:graphicFrameLocks noGrp="1"/>
          </p:cNvGraphicFramePr>
          <p:nvPr>
            <p:ph idx="1"/>
            <p:extLst>
              <p:ext uri="{D42A27DB-BD31-4B8C-83A1-F6EECF244321}">
                <p14:modId xmlns:p14="http://schemas.microsoft.com/office/powerpoint/2010/main" val="412403103"/>
              </p:ext>
            </p:extLst>
          </p:nvPr>
        </p:nvGraphicFramePr>
        <p:xfrm>
          <a:off x="1997114" y="2084801"/>
          <a:ext cx="9866274" cy="4246880"/>
        </p:xfrm>
        <a:graphic>
          <a:graphicData uri="http://schemas.openxmlformats.org/drawingml/2006/table">
            <a:tbl>
              <a:tblPr firstRow="1" bandRow="1">
                <a:tableStyleId>{5C22544A-7EE6-4342-B048-85BDC9FD1C3A}</a:tableStyleId>
              </a:tblPr>
              <a:tblGrid>
                <a:gridCol w="2123122">
                  <a:extLst>
                    <a:ext uri="{9D8B030D-6E8A-4147-A177-3AD203B41FA5}">
                      <a16:colId xmlns:a16="http://schemas.microsoft.com/office/drawing/2014/main" val="1762125536"/>
                    </a:ext>
                  </a:extLst>
                </a:gridCol>
                <a:gridCol w="7743152">
                  <a:extLst>
                    <a:ext uri="{9D8B030D-6E8A-4147-A177-3AD203B41FA5}">
                      <a16:colId xmlns:a16="http://schemas.microsoft.com/office/drawing/2014/main" val="3487839199"/>
                    </a:ext>
                  </a:extLst>
                </a:gridCol>
              </a:tblGrid>
              <a:tr h="370840">
                <a:tc>
                  <a:txBody>
                    <a:bodyPr/>
                    <a:lstStyle/>
                    <a:p>
                      <a:r>
                        <a:rPr lang="fr-MA" dirty="0"/>
                        <a:t>Asset</a:t>
                      </a:r>
                    </a:p>
                  </a:txBody>
                  <a:tcPr/>
                </a:tc>
                <a:tc>
                  <a:txBody>
                    <a:bodyPr/>
                    <a:lstStyle/>
                    <a:p>
                      <a:r>
                        <a:rPr lang="fr-MA" dirty="0" err="1"/>
                        <a:t>Role</a:t>
                      </a:r>
                      <a:endParaRPr lang="fr-MA" dirty="0"/>
                    </a:p>
                  </a:txBody>
                  <a:tcPr/>
                </a:tc>
                <a:extLst>
                  <a:ext uri="{0D108BD9-81ED-4DB2-BD59-A6C34878D82A}">
                    <a16:rowId xmlns:a16="http://schemas.microsoft.com/office/drawing/2014/main" val="273642178"/>
                  </a:ext>
                </a:extLst>
              </a:tr>
              <a:tr h="370840">
                <a:tc>
                  <a:txBody>
                    <a:bodyPr/>
                    <a:lstStyle/>
                    <a:p>
                      <a:r>
                        <a:rPr lang="fr-MA" dirty="0"/>
                        <a:t>app</a:t>
                      </a:r>
                    </a:p>
                  </a:txBody>
                  <a:tcPr/>
                </a:tc>
                <a:tc>
                  <a:txBody>
                    <a:bodyPr/>
                    <a:lstStyle/>
                    <a:p>
                      <a:r>
                        <a:rPr lang="en-US" dirty="0"/>
                        <a:t>Contains the primary App component and module</a:t>
                      </a:r>
                      <a:endParaRPr lang="fr-MA" dirty="0"/>
                    </a:p>
                  </a:txBody>
                  <a:tcPr/>
                </a:tc>
                <a:extLst>
                  <a:ext uri="{0D108BD9-81ED-4DB2-BD59-A6C34878D82A}">
                    <a16:rowId xmlns:a16="http://schemas.microsoft.com/office/drawing/2014/main" val="3871260061"/>
                  </a:ext>
                </a:extLst>
              </a:tr>
              <a:tr h="370840">
                <a:tc>
                  <a:txBody>
                    <a:bodyPr/>
                    <a:lstStyle/>
                    <a:p>
                      <a:r>
                        <a:rPr lang="fr-MA" dirty="0"/>
                        <a:t>assets</a:t>
                      </a:r>
                    </a:p>
                  </a:txBody>
                  <a:tcPr/>
                </a:tc>
                <a:tc>
                  <a:txBody>
                    <a:bodyPr/>
                    <a:lstStyle/>
                    <a:p>
                      <a:r>
                        <a:rPr lang="en-US" dirty="0"/>
                        <a:t>Empty directory to store static assets like images</a:t>
                      </a:r>
                      <a:endParaRPr lang="fr-MA" dirty="0"/>
                    </a:p>
                  </a:txBody>
                  <a:tcPr/>
                </a:tc>
                <a:extLst>
                  <a:ext uri="{0D108BD9-81ED-4DB2-BD59-A6C34878D82A}">
                    <a16:rowId xmlns:a16="http://schemas.microsoft.com/office/drawing/2014/main" val="3467724924"/>
                  </a:ext>
                </a:extLst>
              </a:tr>
              <a:tr h="370840">
                <a:tc>
                  <a:txBody>
                    <a:bodyPr/>
                    <a:lstStyle/>
                    <a:p>
                      <a:r>
                        <a:rPr lang="fr-MA" dirty="0" err="1"/>
                        <a:t>environments</a:t>
                      </a:r>
                      <a:endParaRPr lang="fr-MA" dirty="0"/>
                    </a:p>
                  </a:txBody>
                  <a:tcPr/>
                </a:tc>
                <a:tc>
                  <a:txBody>
                    <a:bodyPr/>
                    <a:lstStyle/>
                    <a:p>
                      <a:r>
                        <a:rPr lang="en-US" dirty="0"/>
                        <a:t>Environment configurations to allow you to build for different targets, like dev, qualification or production</a:t>
                      </a:r>
                      <a:endParaRPr lang="fr-MA" dirty="0"/>
                    </a:p>
                  </a:txBody>
                  <a:tcPr/>
                </a:tc>
                <a:extLst>
                  <a:ext uri="{0D108BD9-81ED-4DB2-BD59-A6C34878D82A}">
                    <a16:rowId xmlns:a16="http://schemas.microsoft.com/office/drawing/2014/main" val="3020216404"/>
                  </a:ext>
                </a:extLst>
              </a:tr>
              <a:tr h="370840">
                <a:tc>
                  <a:txBody>
                    <a:bodyPr/>
                    <a:lstStyle/>
                    <a:p>
                      <a:r>
                        <a:rPr lang="fr-MA" dirty="0"/>
                        <a:t>favicon.ico</a:t>
                      </a:r>
                    </a:p>
                  </a:txBody>
                  <a:tcPr/>
                </a:tc>
                <a:tc>
                  <a:txBody>
                    <a:bodyPr/>
                    <a:lstStyle/>
                    <a:p>
                      <a:r>
                        <a:rPr lang="en-US" dirty="0"/>
                        <a:t>Image displayed as browser favorite icon</a:t>
                      </a:r>
                      <a:endParaRPr lang="fr-MA" dirty="0"/>
                    </a:p>
                  </a:txBody>
                  <a:tcPr/>
                </a:tc>
                <a:extLst>
                  <a:ext uri="{0D108BD9-81ED-4DB2-BD59-A6C34878D82A}">
                    <a16:rowId xmlns:a16="http://schemas.microsoft.com/office/drawing/2014/main" val="3409203768"/>
                  </a:ext>
                </a:extLst>
              </a:tr>
              <a:tr h="370840">
                <a:tc>
                  <a:txBody>
                    <a:bodyPr/>
                    <a:lstStyle/>
                    <a:p>
                      <a:r>
                        <a:rPr lang="fr-MA" dirty="0"/>
                        <a:t>index.html</a:t>
                      </a:r>
                    </a:p>
                  </a:txBody>
                  <a:tcPr/>
                </a:tc>
                <a:tc>
                  <a:txBody>
                    <a:bodyPr/>
                    <a:lstStyle/>
                    <a:p>
                      <a:r>
                        <a:rPr lang="en-US" dirty="0"/>
                        <a:t>Root HTML file for the application</a:t>
                      </a:r>
                      <a:endParaRPr lang="fr-MA" dirty="0"/>
                    </a:p>
                  </a:txBody>
                  <a:tcPr/>
                </a:tc>
                <a:extLst>
                  <a:ext uri="{0D108BD9-81ED-4DB2-BD59-A6C34878D82A}">
                    <a16:rowId xmlns:a16="http://schemas.microsoft.com/office/drawing/2014/main" val="188739801"/>
                  </a:ext>
                </a:extLst>
              </a:tr>
              <a:tr h="370840">
                <a:tc>
                  <a:txBody>
                    <a:bodyPr/>
                    <a:lstStyle/>
                    <a:p>
                      <a:r>
                        <a:rPr lang="fr-MA" dirty="0" err="1"/>
                        <a:t>main.ts</a:t>
                      </a:r>
                      <a:endParaRPr lang="fr-MA" dirty="0"/>
                    </a:p>
                  </a:txBody>
                  <a:tcPr/>
                </a:tc>
                <a:tc>
                  <a:txBody>
                    <a:bodyPr/>
                    <a:lstStyle/>
                    <a:p>
                      <a:r>
                        <a:rPr lang="en-US" dirty="0"/>
                        <a:t>Entry point for the web application code</a:t>
                      </a:r>
                      <a:endParaRPr lang="fr-MA" dirty="0"/>
                    </a:p>
                  </a:txBody>
                  <a:tcPr/>
                </a:tc>
                <a:extLst>
                  <a:ext uri="{0D108BD9-81ED-4DB2-BD59-A6C34878D82A}">
                    <a16:rowId xmlns:a16="http://schemas.microsoft.com/office/drawing/2014/main" val="3626153121"/>
                  </a:ext>
                </a:extLst>
              </a:tr>
              <a:tr h="370840">
                <a:tc>
                  <a:txBody>
                    <a:bodyPr/>
                    <a:lstStyle/>
                    <a:p>
                      <a:r>
                        <a:rPr lang="fr-MA" dirty="0" err="1"/>
                        <a:t>polyfills.ts</a:t>
                      </a:r>
                      <a:endParaRPr lang="fr-MA" dirty="0"/>
                    </a:p>
                  </a:txBody>
                  <a:tcPr/>
                </a:tc>
                <a:tc>
                  <a:txBody>
                    <a:bodyPr/>
                    <a:lstStyle/>
                    <a:p>
                      <a:r>
                        <a:rPr lang="en-US" dirty="0"/>
                        <a:t>Imports some common </a:t>
                      </a:r>
                      <a:r>
                        <a:rPr lang="en-US" dirty="0" err="1"/>
                        <a:t>polyfills</a:t>
                      </a:r>
                      <a:r>
                        <a:rPr lang="en-US" dirty="0"/>
                        <a:t> required to run Angular properly on some</a:t>
                      </a:r>
                    </a:p>
                    <a:p>
                      <a:r>
                        <a:rPr lang="en-US" dirty="0"/>
                        <a:t>browsers</a:t>
                      </a:r>
                      <a:endParaRPr lang="fr-MA" dirty="0"/>
                    </a:p>
                  </a:txBody>
                  <a:tcPr/>
                </a:tc>
                <a:extLst>
                  <a:ext uri="{0D108BD9-81ED-4DB2-BD59-A6C34878D82A}">
                    <a16:rowId xmlns:a16="http://schemas.microsoft.com/office/drawing/2014/main" val="43075706"/>
                  </a:ext>
                </a:extLst>
              </a:tr>
              <a:tr h="370840">
                <a:tc>
                  <a:txBody>
                    <a:bodyPr/>
                    <a:lstStyle/>
                    <a:p>
                      <a:r>
                        <a:rPr lang="fr-MA" dirty="0"/>
                        <a:t>styles.css</a:t>
                      </a:r>
                    </a:p>
                  </a:txBody>
                  <a:tcPr/>
                </a:tc>
                <a:tc>
                  <a:txBody>
                    <a:bodyPr/>
                    <a:lstStyle/>
                    <a:p>
                      <a:r>
                        <a:rPr lang="fr-MA" dirty="0"/>
                        <a:t>Global </a:t>
                      </a:r>
                      <a:r>
                        <a:rPr lang="fr-MA" dirty="0" err="1"/>
                        <a:t>stylesheet</a:t>
                      </a:r>
                      <a:endParaRPr lang="fr-MA" dirty="0"/>
                    </a:p>
                  </a:txBody>
                  <a:tcPr/>
                </a:tc>
                <a:extLst>
                  <a:ext uri="{0D108BD9-81ED-4DB2-BD59-A6C34878D82A}">
                    <a16:rowId xmlns:a16="http://schemas.microsoft.com/office/drawing/2014/main" val="4272663652"/>
                  </a:ext>
                </a:extLst>
              </a:tr>
              <a:tr h="370840">
                <a:tc>
                  <a:txBody>
                    <a:bodyPr/>
                    <a:lstStyle/>
                    <a:p>
                      <a:r>
                        <a:rPr lang="fr-MA" dirty="0" err="1"/>
                        <a:t>test.ts</a:t>
                      </a:r>
                      <a:endParaRPr lang="fr-MA" dirty="0"/>
                    </a:p>
                  </a:txBody>
                  <a:tcPr/>
                </a:tc>
                <a:tc>
                  <a:txBody>
                    <a:bodyPr/>
                    <a:lstStyle/>
                    <a:p>
                      <a:r>
                        <a:rPr lang="en-US" dirty="0"/>
                        <a:t>Unit test entry point, not part of application</a:t>
                      </a:r>
                      <a:endParaRPr lang="fr-MA" dirty="0"/>
                    </a:p>
                  </a:txBody>
                  <a:tcPr/>
                </a:tc>
                <a:extLst>
                  <a:ext uri="{0D108BD9-81ED-4DB2-BD59-A6C34878D82A}">
                    <a16:rowId xmlns:a16="http://schemas.microsoft.com/office/drawing/2014/main" val="2897044352"/>
                  </a:ext>
                </a:extLst>
              </a:tr>
            </a:tbl>
          </a:graphicData>
        </a:graphic>
      </p:graphicFrame>
      <p:pic>
        <p:nvPicPr>
          <p:cNvPr id="8" name="Image 7">
            <a:extLst>
              <a:ext uri="{FF2B5EF4-FFF2-40B4-BE49-F238E27FC236}">
                <a16:creationId xmlns:a16="http://schemas.microsoft.com/office/drawing/2014/main" id="{FB71E4FA-CDE3-409B-B079-6F55DF889135}"/>
              </a:ext>
            </a:extLst>
          </p:cNvPr>
          <p:cNvPicPr>
            <a:picLocks noChangeAspect="1"/>
          </p:cNvPicPr>
          <p:nvPr/>
        </p:nvPicPr>
        <p:blipFill>
          <a:blip r:embed="rId2"/>
          <a:stretch>
            <a:fillRect/>
          </a:stretch>
        </p:blipFill>
        <p:spPr>
          <a:xfrm>
            <a:off x="-1" y="89834"/>
            <a:ext cx="1519707" cy="412759"/>
          </a:xfrm>
          <a:prstGeom prst="rect">
            <a:avLst/>
          </a:prstGeom>
        </p:spPr>
      </p:pic>
      <p:grpSp>
        <p:nvGrpSpPr>
          <p:cNvPr id="9" name="Groupe 8">
            <a:extLst>
              <a:ext uri="{FF2B5EF4-FFF2-40B4-BE49-F238E27FC236}">
                <a16:creationId xmlns:a16="http://schemas.microsoft.com/office/drawing/2014/main" id="{44596BD8-A892-411F-8D5C-85D471C62FB0}"/>
              </a:ext>
            </a:extLst>
          </p:cNvPr>
          <p:cNvGrpSpPr/>
          <p:nvPr/>
        </p:nvGrpSpPr>
        <p:grpSpPr>
          <a:xfrm>
            <a:off x="10341906" y="73479"/>
            <a:ext cx="1674086" cy="445469"/>
            <a:chOff x="10071447" y="73479"/>
            <a:chExt cx="1674086" cy="445469"/>
          </a:xfrm>
        </p:grpSpPr>
        <p:pic>
          <p:nvPicPr>
            <p:cNvPr id="10" name="Image 9">
              <a:extLst>
                <a:ext uri="{FF2B5EF4-FFF2-40B4-BE49-F238E27FC236}">
                  <a16:creationId xmlns:a16="http://schemas.microsoft.com/office/drawing/2014/main" id="{1B44B5EB-61AE-4DD7-B6E2-EC0F33B7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1" name="ZoneTexte 10">
              <a:extLst>
                <a:ext uri="{FF2B5EF4-FFF2-40B4-BE49-F238E27FC236}">
                  <a16:creationId xmlns:a16="http://schemas.microsoft.com/office/drawing/2014/main" id="{E76B4A69-D624-4EE9-9DD3-B641AF739AB2}"/>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4" name="Image 3">
            <a:extLst>
              <a:ext uri="{FF2B5EF4-FFF2-40B4-BE49-F238E27FC236}">
                <a16:creationId xmlns:a16="http://schemas.microsoft.com/office/drawing/2014/main" id="{5B6263E6-36B3-442C-AE86-F8BFC99B1D42}"/>
              </a:ext>
            </a:extLst>
          </p:cNvPr>
          <p:cNvPicPr>
            <a:picLocks noChangeAspect="1"/>
          </p:cNvPicPr>
          <p:nvPr/>
        </p:nvPicPr>
        <p:blipFill>
          <a:blip r:embed="rId4"/>
          <a:stretch>
            <a:fillRect/>
          </a:stretch>
        </p:blipFill>
        <p:spPr>
          <a:xfrm>
            <a:off x="328612" y="2276475"/>
            <a:ext cx="1476375" cy="1924050"/>
          </a:xfrm>
          <a:prstGeom prst="rect">
            <a:avLst/>
          </a:prstGeom>
        </p:spPr>
      </p:pic>
    </p:spTree>
    <p:extLst>
      <p:ext uri="{BB962C8B-B14F-4D97-AF65-F5344CB8AC3E}">
        <p14:creationId xmlns:p14="http://schemas.microsoft.com/office/powerpoint/2010/main" val="2612863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component</a:t>
            </a:r>
          </a:p>
        </p:txBody>
      </p:sp>
      <p:sp>
        <p:nvSpPr>
          <p:cNvPr id="3" name="Espace réservé du contenu 2">
            <a:extLst>
              <a:ext uri="{FF2B5EF4-FFF2-40B4-BE49-F238E27FC236}">
                <a16:creationId xmlns:a16="http://schemas.microsoft.com/office/drawing/2014/main" id="{2DE041BD-2A34-4DE3-AB7C-4BB01480B55F}"/>
              </a:ext>
            </a:extLst>
          </p:cNvPr>
          <p:cNvSpPr>
            <a:spLocks noGrp="1"/>
          </p:cNvSpPr>
          <p:nvPr>
            <p:ph idx="1"/>
          </p:nvPr>
        </p:nvSpPr>
        <p:spPr/>
        <p:txBody>
          <a:bodyPr/>
          <a:lstStyle/>
          <a:p>
            <a:r>
              <a:rPr lang="en-US" dirty="0"/>
              <a:t>App component is the root of the application</a:t>
            </a:r>
          </a:p>
          <a:p>
            <a:endParaRPr lang="fr-MA" dirty="0"/>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cxnSp>
        <p:nvCxnSpPr>
          <p:cNvPr id="14" name="Connecteur droit avec flèche 13">
            <a:extLst>
              <a:ext uri="{FF2B5EF4-FFF2-40B4-BE49-F238E27FC236}">
                <a16:creationId xmlns:a16="http://schemas.microsoft.com/office/drawing/2014/main" id="{29AFE3E9-D61D-4B56-8B46-7827D58D345F}"/>
              </a:ext>
            </a:extLst>
          </p:cNvPr>
          <p:cNvCxnSpPr/>
          <p:nvPr/>
        </p:nvCxnSpPr>
        <p:spPr>
          <a:xfrm flipH="1">
            <a:off x="4238625" y="3133725"/>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37D7FA-B01C-43A9-8902-88324B2795D8}"/>
              </a:ext>
            </a:extLst>
          </p:cNvPr>
          <p:cNvSpPr/>
          <p:nvPr/>
        </p:nvSpPr>
        <p:spPr>
          <a:xfrm>
            <a:off x="6545823" y="2949059"/>
            <a:ext cx="3696846" cy="369332"/>
          </a:xfrm>
          <a:prstGeom prst="rect">
            <a:avLst/>
          </a:prstGeom>
        </p:spPr>
        <p:txBody>
          <a:bodyPr wrap="square">
            <a:spAutoFit/>
          </a:bodyPr>
          <a:lstStyle/>
          <a:p>
            <a:r>
              <a:rPr lang="fr-MA" dirty="0"/>
              <a:t>Import the component annotation</a:t>
            </a:r>
          </a:p>
        </p:txBody>
      </p:sp>
      <p:sp>
        <p:nvSpPr>
          <p:cNvPr id="16" name="Rectangle 15">
            <a:extLst>
              <a:ext uri="{FF2B5EF4-FFF2-40B4-BE49-F238E27FC236}">
                <a16:creationId xmlns:a16="http://schemas.microsoft.com/office/drawing/2014/main" id="{23BDD946-F339-43F0-8841-57E630A7B4B7}"/>
              </a:ext>
            </a:extLst>
          </p:cNvPr>
          <p:cNvSpPr/>
          <p:nvPr/>
        </p:nvSpPr>
        <p:spPr>
          <a:xfrm>
            <a:off x="6648450" y="3497932"/>
            <a:ext cx="2598178" cy="646331"/>
          </a:xfrm>
          <a:prstGeom prst="rect">
            <a:avLst/>
          </a:prstGeom>
        </p:spPr>
        <p:txBody>
          <a:bodyPr wrap="square">
            <a:spAutoFit/>
          </a:bodyPr>
          <a:lstStyle/>
          <a:p>
            <a:r>
              <a:rPr lang="en-US" dirty="0"/>
              <a:t>Define the component</a:t>
            </a:r>
          </a:p>
          <a:p>
            <a:r>
              <a:rPr lang="en-US" dirty="0"/>
              <a:t>and its properties</a:t>
            </a:r>
          </a:p>
        </p:txBody>
      </p:sp>
      <p:sp>
        <p:nvSpPr>
          <p:cNvPr id="17" name="Accolade fermante 16">
            <a:extLst>
              <a:ext uri="{FF2B5EF4-FFF2-40B4-BE49-F238E27FC236}">
                <a16:creationId xmlns:a16="http://schemas.microsoft.com/office/drawing/2014/main" id="{81EF5568-2B4B-4A75-B615-92CE41A2CFB1}"/>
              </a:ext>
            </a:extLst>
          </p:cNvPr>
          <p:cNvSpPr/>
          <p:nvPr/>
        </p:nvSpPr>
        <p:spPr>
          <a:xfrm>
            <a:off x="4173133" y="3318391"/>
            <a:ext cx="341717" cy="9868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18" name="Connecteur droit avec flèche 17">
            <a:extLst>
              <a:ext uri="{FF2B5EF4-FFF2-40B4-BE49-F238E27FC236}">
                <a16:creationId xmlns:a16="http://schemas.microsoft.com/office/drawing/2014/main" id="{2CD9602D-25A1-428D-A213-853427F0A254}"/>
              </a:ext>
            </a:extLst>
          </p:cNvPr>
          <p:cNvCxnSpPr>
            <a:cxnSpLocks/>
          </p:cNvCxnSpPr>
          <p:nvPr/>
        </p:nvCxnSpPr>
        <p:spPr>
          <a:xfrm flipH="1" flipV="1">
            <a:off x="4514851" y="3810000"/>
            <a:ext cx="1885949" cy="11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738BFC3-2889-4F5F-B499-2FD7D1347316}"/>
              </a:ext>
            </a:extLst>
          </p:cNvPr>
          <p:cNvSpPr/>
          <p:nvPr/>
        </p:nvSpPr>
        <p:spPr>
          <a:xfrm>
            <a:off x="6639848" y="4346828"/>
            <a:ext cx="3654334" cy="369332"/>
          </a:xfrm>
          <a:prstGeom prst="rect">
            <a:avLst/>
          </a:prstGeom>
        </p:spPr>
        <p:txBody>
          <a:bodyPr wrap="none">
            <a:spAutoFit/>
          </a:bodyPr>
          <a:lstStyle/>
          <a:p>
            <a:r>
              <a:rPr lang="fr-MA" dirty="0" err="1"/>
              <a:t>Create</a:t>
            </a:r>
            <a:r>
              <a:rPr lang="fr-MA" dirty="0"/>
              <a:t> the component </a:t>
            </a:r>
            <a:r>
              <a:rPr lang="fr-MA" dirty="0" err="1"/>
              <a:t>controller</a:t>
            </a:r>
            <a:r>
              <a:rPr lang="fr-MA" dirty="0"/>
              <a:t>,</a:t>
            </a:r>
          </a:p>
        </p:txBody>
      </p:sp>
      <p:cxnSp>
        <p:nvCxnSpPr>
          <p:cNvPr id="20" name="Connecteur droit avec flèche 19">
            <a:extLst>
              <a:ext uri="{FF2B5EF4-FFF2-40B4-BE49-F238E27FC236}">
                <a16:creationId xmlns:a16="http://schemas.microsoft.com/office/drawing/2014/main" id="{B4F69D1A-3559-4C24-AB46-8C807858AF02}"/>
              </a:ext>
            </a:extLst>
          </p:cNvPr>
          <p:cNvCxnSpPr/>
          <p:nvPr/>
        </p:nvCxnSpPr>
        <p:spPr>
          <a:xfrm flipH="1">
            <a:off x="4238625" y="4474627"/>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B2FCBC8E-D527-4347-9696-FFD021780CF4}"/>
              </a:ext>
            </a:extLst>
          </p:cNvPr>
          <p:cNvSpPr>
            <a:spLocks noChangeArrowheads="1"/>
          </p:cNvSpPr>
          <p:nvPr/>
        </p:nvSpPr>
        <p:spPr bwMode="auto">
          <a:xfrm>
            <a:off x="191943" y="2990101"/>
            <a:ext cx="3901659"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@Component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9876AA"/>
                </a:solidFill>
                <a:effectLst/>
                <a:latin typeface="JetBrains Mono"/>
              </a:rPr>
              <a:t>selector</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'app-root'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templateUrl</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'./app.component.html'</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styleUrls</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app.component.scss</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CC7832"/>
                </a:solidFill>
                <a:effectLst/>
                <a:latin typeface="JetBrains Mono"/>
              </a:rPr>
              <a:t>export class </a:t>
            </a:r>
            <a:r>
              <a:rPr kumimoji="0" lang="fr-FR" altLang="fr-FR" b="0" i="0" u="none" strike="noStrike" cap="none" normalizeH="0" baseline="0" dirty="0" err="1">
                <a:ln>
                  <a:noFill/>
                </a:ln>
                <a:solidFill>
                  <a:srgbClr val="A9B7C6"/>
                </a:solidFill>
                <a:effectLst/>
                <a:latin typeface="JetBrains Mono"/>
              </a:rPr>
              <a:t>AppComponent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781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module</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11" name="Rectangle 10">
            <a:extLst>
              <a:ext uri="{FF2B5EF4-FFF2-40B4-BE49-F238E27FC236}">
                <a16:creationId xmlns:a16="http://schemas.microsoft.com/office/drawing/2014/main" id="{0761C534-E820-4A30-89D3-832148C49290}"/>
              </a:ext>
            </a:extLst>
          </p:cNvPr>
          <p:cNvSpPr/>
          <p:nvPr/>
        </p:nvSpPr>
        <p:spPr>
          <a:xfrm>
            <a:off x="680320" y="2286685"/>
            <a:ext cx="9073279" cy="369332"/>
          </a:xfrm>
          <a:prstGeom prst="rect">
            <a:avLst/>
          </a:prstGeom>
        </p:spPr>
        <p:txBody>
          <a:bodyPr wrap="square">
            <a:spAutoFit/>
          </a:bodyPr>
          <a:lstStyle/>
          <a:p>
            <a:r>
              <a:rPr lang="en-US" dirty="0"/>
              <a:t>The App module is the packaging that tells Angular what’s available to render</a:t>
            </a:r>
          </a:p>
        </p:txBody>
      </p:sp>
      <p:sp>
        <p:nvSpPr>
          <p:cNvPr id="13" name="Rectangle 12">
            <a:extLst>
              <a:ext uri="{FF2B5EF4-FFF2-40B4-BE49-F238E27FC236}">
                <a16:creationId xmlns:a16="http://schemas.microsoft.com/office/drawing/2014/main" id="{E637B909-B310-4855-BC30-C24BFDC5AC31}"/>
              </a:ext>
            </a:extLst>
          </p:cNvPr>
          <p:cNvSpPr/>
          <p:nvPr/>
        </p:nvSpPr>
        <p:spPr>
          <a:xfrm>
            <a:off x="6117680" y="5180847"/>
            <a:ext cx="3625929" cy="307777"/>
          </a:xfrm>
          <a:prstGeom prst="rect">
            <a:avLst/>
          </a:prstGeom>
        </p:spPr>
        <p:txBody>
          <a:bodyPr wrap="none">
            <a:spAutoFit/>
          </a:bodyPr>
          <a:lstStyle/>
          <a:p>
            <a:r>
              <a:rPr lang="fr-MA" sz="1400" dirty="0"/>
              <a:t>Providers are </a:t>
            </a:r>
            <a:r>
              <a:rPr lang="fr-MA" sz="1400" dirty="0" err="1"/>
              <a:t>any</a:t>
            </a:r>
            <a:r>
              <a:rPr lang="fr-MA" sz="1400" dirty="0"/>
              <a:t> services </a:t>
            </a:r>
            <a:r>
              <a:rPr lang="fr-MA" sz="1400" dirty="0" err="1"/>
              <a:t>used</a:t>
            </a:r>
            <a:r>
              <a:rPr lang="fr-MA" sz="1400" dirty="0"/>
              <a:t> in the app.</a:t>
            </a:r>
          </a:p>
        </p:txBody>
      </p:sp>
      <p:sp>
        <p:nvSpPr>
          <p:cNvPr id="21" name="Rectangle 20">
            <a:extLst>
              <a:ext uri="{FF2B5EF4-FFF2-40B4-BE49-F238E27FC236}">
                <a16:creationId xmlns:a16="http://schemas.microsoft.com/office/drawing/2014/main" id="{6D0E32BE-FC82-4DBD-84D0-AFEFE7F1B1D5}"/>
              </a:ext>
            </a:extLst>
          </p:cNvPr>
          <p:cNvSpPr/>
          <p:nvPr/>
        </p:nvSpPr>
        <p:spPr>
          <a:xfrm>
            <a:off x="6096000" y="2968545"/>
            <a:ext cx="6096000" cy="307777"/>
          </a:xfrm>
          <a:prstGeom prst="rect">
            <a:avLst/>
          </a:prstGeom>
        </p:spPr>
        <p:txBody>
          <a:bodyPr>
            <a:spAutoFit/>
          </a:bodyPr>
          <a:lstStyle/>
          <a:p>
            <a:r>
              <a:rPr lang="fr-MA" sz="1400" dirty="0"/>
              <a:t>Imports Angular </a:t>
            </a:r>
            <a:r>
              <a:rPr lang="fr-MA" sz="1400" dirty="0" err="1"/>
              <a:t>dependencies</a:t>
            </a:r>
            <a:r>
              <a:rPr lang="fr-MA" sz="1400" dirty="0"/>
              <a:t> </a:t>
            </a:r>
            <a:r>
              <a:rPr lang="fr-MA" sz="1400" dirty="0" err="1"/>
              <a:t>needed</a:t>
            </a:r>
            <a:endParaRPr lang="fr-MA" sz="1400" dirty="0"/>
          </a:p>
        </p:txBody>
      </p:sp>
      <p:sp>
        <p:nvSpPr>
          <p:cNvPr id="22" name="Rectangle 21">
            <a:extLst>
              <a:ext uri="{FF2B5EF4-FFF2-40B4-BE49-F238E27FC236}">
                <a16:creationId xmlns:a16="http://schemas.microsoft.com/office/drawing/2014/main" id="{1E45281A-C949-4720-85CD-9B4EECEA414E}"/>
              </a:ext>
            </a:extLst>
          </p:cNvPr>
          <p:cNvSpPr/>
          <p:nvPr/>
        </p:nvSpPr>
        <p:spPr>
          <a:xfrm>
            <a:off x="6096000" y="3421805"/>
            <a:ext cx="2409378" cy="307777"/>
          </a:xfrm>
          <a:prstGeom prst="rect">
            <a:avLst/>
          </a:prstGeom>
        </p:spPr>
        <p:txBody>
          <a:bodyPr wrap="none">
            <a:spAutoFit/>
          </a:bodyPr>
          <a:lstStyle/>
          <a:p>
            <a:r>
              <a:rPr lang="fr-MA" sz="1400" dirty="0"/>
              <a:t>Imports the App component</a:t>
            </a:r>
          </a:p>
        </p:txBody>
      </p:sp>
      <p:sp>
        <p:nvSpPr>
          <p:cNvPr id="23" name="Rectangle 22">
            <a:extLst>
              <a:ext uri="{FF2B5EF4-FFF2-40B4-BE49-F238E27FC236}">
                <a16:creationId xmlns:a16="http://schemas.microsoft.com/office/drawing/2014/main" id="{0E1B4CBD-0016-4969-A992-67918CE9F382}"/>
              </a:ext>
            </a:extLst>
          </p:cNvPr>
          <p:cNvSpPr/>
          <p:nvPr/>
        </p:nvSpPr>
        <p:spPr>
          <a:xfrm>
            <a:off x="6096000" y="3839061"/>
            <a:ext cx="7548358" cy="307777"/>
          </a:xfrm>
          <a:prstGeom prst="rect">
            <a:avLst/>
          </a:prstGeom>
        </p:spPr>
        <p:txBody>
          <a:bodyPr wrap="square">
            <a:spAutoFit/>
          </a:bodyPr>
          <a:lstStyle/>
          <a:p>
            <a:r>
              <a:rPr lang="fr-MA" sz="1400" dirty="0"/>
              <a:t>Uses the </a:t>
            </a:r>
            <a:r>
              <a:rPr lang="fr-MA" sz="1400" dirty="0" err="1"/>
              <a:t>NgModule</a:t>
            </a:r>
            <a:r>
              <a:rPr lang="fr-MA" sz="1400" dirty="0"/>
              <a:t> annotation to </a:t>
            </a:r>
            <a:r>
              <a:rPr lang="fr-MA" sz="1400" dirty="0" err="1"/>
              <a:t>define</a:t>
            </a:r>
            <a:r>
              <a:rPr lang="fr-MA" sz="1400" dirty="0"/>
              <a:t> a module by passing an </a:t>
            </a:r>
            <a:r>
              <a:rPr lang="fr-MA" sz="1400" dirty="0" err="1"/>
              <a:t>object</a:t>
            </a:r>
            <a:endParaRPr lang="fr-MA" sz="1400" dirty="0"/>
          </a:p>
        </p:txBody>
      </p:sp>
      <p:sp>
        <p:nvSpPr>
          <p:cNvPr id="24" name="Rectangle 23">
            <a:extLst>
              <a:ext uri="{FF2B5EF4-FFF2-40B4-BE49-F238E27FC236}">
                <a16:creationId xmlns:a16="http://schemas.microsoft.com/office/drawing/2014/main" id="{BBE8BBC9-942B-4733-9FBC-E5C1E7DBCEFB}"/>
              </a:ext>
            </a:extLst>
          </p:cNvPr>
          <p:cNvSpPr/>
          <p:nvPr/>
        </p:nvSpPr>
        <p:spPr>
          <a:xfrm>
            <a:off x="6096000" y="4168676"/>
            <a:ext cx="6096000" cy="307777"/>
          </a:xfrm>
          <a:prstGeom prst="rect">
            <a:avLst/>
          </a:prstGeom>
        </p:spPr>
        <p:txBody>
          <a:bodyPr>
            <a:spAutoFit/>
          </a:bodyPr>
          <a:lstStyle/>
          <a:p>
            <a:r>
              <a:rPr lang="fr-MA" sz="1400" dirty="0" err="1"/>
              <a:t>Declarations</a:t>
            </a:r>
            <a:r>
              <a:rPr lang="fr-MA" sz="1400" dirty="0"/>
              <a:t> are to </a:t>
            </a:r>
            <a:r>
              <a:rPr lang="fr-MA" sz="1400" dirty="0" err="1"/>
              <a:t>list</a:t>
            </a:r>
            <a:r>
              <a:rPr lang="fr-MA" sz="1400" dirty="0"/>
              <a:t> </a:t>
            </a:r>
            <a:r>
              <a:rPr lang="fr-MA" sz="1400" dirty="0" err="1"/>
              <a:t>any</a:t>
            </a:r>
            <a:r>
              <a:rPr lang="fr-MA" sz="1400" dirty="0"/>
              <a:t> components and directives </a:t>
            </a:r>
            <a:r>
              <a:rPr lang="fr-MA" sz="1400" dirty="0" err="1"/>
              <a:t>used</a:t>
            </a:r>
            <a:r>
              <a:rPr lang="fr-MA" sz="1400" dirty="0"/>
              <a:t> in the app.</a:t>
            </a:r>
          </a:p>
        </p:txBody>
      </p:sp>
      <p:sp>
        <p:nvSpPr>
          <p:cNvPr id="25" name="Rectangle 24">
            <a:extLst>
              <a:ext uri="{FF2B5EF4-FFF2-40B4-BE49-F238E27FC236}">
                <a16:creationId xmlns:a16="http://schemas.microsoft.com/office/drawing/2014/main" id="{FB447B10-D9A6-4E13-89A0-CE5CB12D8F1F}"/>
              </a:ext>
            </a:extLst>
          </p:cNvPr>
          <p:cNvSpPr/>
          <p:nvPr/>
        </p:nvSpPr>
        <p:spPr>
          <a:xfrm>
            <a:off x="6100045" y="4654962"/>
            <a:ext cx="6096000" cy="307777"/>
          </a:xfrm>
          <a:prstGeom prst="rect">
            <a:avLst/>
          </a:prstGeom>
        </p:spPr>
        <p:txBody>
          <a:bodyPr>
            <a:spAutoFit/>
          </a:bodyPr>
          <a:lstStyle/>
          <a:p>
            <a:r>
              <a:rPr lang="fr-MA" sz="1400" dirty="0"/>
              <a:t>Imports are </a:t>
            </a:r>
            <a:r>
              <a:rPr lang="fr-MA" sz="1400" dirty="0" err="1"/>
              <a:t>other</a:t>
            </a:r>
            <a:r>
              <a:rPr lang="fr-MA" sz="1400" dirty="0"/>
              <a:t> modules </a:t>
            </a:r>
            <a:r>
              <a:rPr lang="fr-MA" sz="1400" dirty="0" err="1"/>
              <a:t>that</a:t>
            </a:r>
            <a:r>
              <a:rPr lang="fr-MA" sz="1400" dirty="0"/>
              <a:t> are </a:t>
            </a:r>
            <a:r>
              <a:rPr lang="fr-MA" sz="1400" dirty="0" err="1"/>
              <a:t>used</a:t>
            </a:r>
            <a:r>
              <a:rPr lang="fr-MA" sz="1400" dirty="0"/>
              <a:t> in the app.</a:t>
            </a:r>
          </a:p>
        </p:txBody>
      </p:sp>
      <p:sp>
        <p:nvSpPr>
          <p:cNvPr id="26" name="Rectangle 25">
            <a:extLst>
              <a:ext uri="{FF2B5EF4-FFF2-40B4-BE49-F238E27FC236}">
                <a16:creationId xmlns:a16="http://schemas.microsoft.com/office/drawing/2014/main" id="{2B21F5D0-D955-4712-B3B7-8569ACFDC91D}"/>
              </a:ext>
            </a:extLst>
          </p:cNvPr>
          <p:cNvSpPr/>
          <p:nvPr/>
        </p:nvSpPr>
        <p:spPr>
          <a:xfrm>
            <a:off x="6108720" y="5445122"/>
            <a:ext cx="6096000" cy="523220"/>
          </a:xfrm>
          <a:prstGeom prst="rect">
            <a:avLst/>
          </a:prstGeom>
        </p:spPr>
        <p:txBody>
          <a:bodyPr>
            <a:spAutoFit/>
          </a:bodyPr>
          <a:lstStyle/>
          <a:p>
            <a:r>
              <a:rPr lang="fr-MA" sz="1400" dirty="0"/>
              <a:t>Bootstrap </a:t>
            </a:r>
            <a:r>
              <a:rPr lang="fr-MA" sz="1400" dirty="0" err="1"/>
              <a:t>declares</a:t>
            </a:r>
            <a:r>
              <a:rPr lang="fr-MA" sz="1400" dirty="0"/>
              <a:t> </a:t>
            </a:r>
            <a:r>
              <a:rPr lang="fr-MA" sz="1400" dirty="0" err="1"/>
              <a:t>which</a:t>
            </a:r>
            <a:r>
              <a:rPr lang="fr-MA" sz="1400" dirty="0"/>
              <a:t> component to use as the first to </a:t>
            </a:r>
            <a:r>
              <a:rPr lang="fr-MA" sz="1400" dirty="0" err="1"/>
              <a:t>bootstrap</a:t>
            </a:r>
            <a:r>
              <a:rPr lang="fr-MA" sz="1400" dirty="0"/>
              <a:t> the application.</a:t>
            </a:r>
          </a:p>
        </p:txBody>
      </p:sp>
      <p:cxnSp>
        <p:nvCxnSpPr>
          <p:cNvPr id="27" name="Connecteur droit avec flèche 26">
            <a:extLst>
              <a:ext uri="{FF2B5EF4-FFF2-40B4-BE49-F238E27FC236}">
                <a16:creationId xmlns:a16="http://schemas.microsoft.com/office/drawing/2014/main" id="{59C30667-608A-4CA3-8435-D34B0F80C76C}"/>
              </a:ext>
            </a:extLst>
          </p:cNvPr>
          <p:cNvCxnSpPr>
            <a:cxnSpLocks/>
          </p:cNvCxnSpPr>
          <p:nvPr/>
        </p:nvCxnSpPr>
        <p:spPr>
          <a:xfrm flipH="1">
            <a:off x="5172076" y="3114397"/>
            <a:ext cx="923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77452F4A-C5EC-47A3-A102-2187155145A2}"/>
              </a:ext>
            </a:extLst>
          </p:cNvPr>
          <p:cNvSpPr>
            <a:spLocks noChangeArrowheads="1"/>
          </p:cNvSpPr>
          <p:nvPr/>
        </p:nvSpPr>
        <p:spPr bwMode="auto">
          <a:xfrm>
            <a:off x="323384" y="2794722"/>
            <a:ext cx="4775161"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/platform-browser'</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1" i="1" u="none" strike="noStrike" cap="none" normalizeH="0" baseline="0" dirty="0" err="1">
                <a:ln>
                  <a:noFill/>
                </a:ln>
                <a:solidFill>
                  <a:srgbClr val="9876AA"/>
                </a:solidFill>
                <a:effectLst/>
                <a:latin typeface="JetBrains Mono"/>
              </a:rPr>
              <a:t>NgModule</a:t>
            </a:r>
            <a:r>
              <a:rPr kumimoji="0" lang="fr-FR" altLang="fr-FR" sz="1300" b="1" i="1" u="none" strike="noStrike" cap="none" normalizeH="0" baseline="0" dirty="0">
                <a:ln>
                  <a:noFill/>
                </a:ln>
                <a:solidFill>
                  <a:srgbClr val="9876AA"/>
                </a:solidFill>
                <a:effectLst/>
                <a:latin typeface="JetBrains Mono"/>
              </a:rPr>
              <a: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core</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app.component</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BBB529"/>
                </a:solidFill>
                <a:effectLst/>
                <a:latin typeface="JetBrains Mono"/>
              </a:rPr>
              <a:t>@</a:t>
            </a:r>
            <a:r>
              <a:rPr kumimoji="0" lang="fr-FR" altLang="fr-FR" sz="1300" b="0" i="0" u="none" strike="noStrike" cap="none" normalizeH="0" baseline="0" dirty="0" err="1">
                <a:ln>
                  <a:noFill/>
                </a:ln>
                <a:solidFill>
                  <a:srgbClr val="BBB529"/>
                </a:solidFill>
                <a:effectLst/>
                <a:latin typeface="JetBrains Mono"/>
              </a:rPr>
              <a:t>NgModule</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declarations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imports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providers</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bootstrap</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CC7832"/>
                </a:solidFill>
                <a:effectLst/>
                <a:latin typeface="JetBrains Mono"/>
              </a:rPr>
              <a:t>export class </a:t>
            </a:r>
            <a:r>
              <a:rPr kumimoji="0" lang="fr-FR" altLang="fr-FR" sz="1300" b="0" i="0" u="none" strike="noStrike" cap="none" normalizeH="0" baseline="0" dirty="0" err="1">
                <a:ln>
                  <a:noFill/>
                </a:ln>
                <a:solidFill>
                  <a:srgbClr val="A9B7C6"/>
                </a:solidFill>
                <a:effectLst/>
                <a:latin typeface="JetBrains Mono"/>
              </a:rPr>
              <a:t>AppModule</a:t>
            </a:r>
            <a:r>
              <a:rPr kumimoji="0" lang="fr-FR" altLang="fr-FR" sz="1300" b="0" i="0" u="none" strike="noStrike" cap="none" normalizeH="0" baseline="0" dirty="0">
                <a:ln>
                  <a:noFill/>
                </a:ln>
                <a:solidFill>
                  <a:srgbClr val="A9B7C6"/>
                </a:solidFill>
                <a:effectLst/>
                <a:latin typeface="JetBrains Mono"/>
              </a:rPr>
              <a:t> { }</a:t>
            </a:r>
            <a:endParaRPr kumimoji="0" lang="fr-FR" altLang="fr-FR" sz="1300" b="0" i="0" u="none" strike="noStrike" cap="none" normalizeH="0" baseline="0" dirty="0">
              <a:ln>
                <a:noFill/>
              </a:ln>
              <a:solidFill>
                <a:schemeClr val="tx1"/>
              </a:solidFill>
              <a:effectLst/>
              <a:latin typeface="Arial" panose="020B0604020202020204" pitchFamily="34" charset="0"/>
            </a:endParaRPr>
          </a:p>
        </p:txBody>
      </p:sp>
      <p:cxnSp>
        <p:nvCxnSpPr>
          <p:cNvPr id="30" name="Connecteur droit avec flèche 29">
            <a:extLst>
              <a:ext uri="{FF2B5EF4-FFF2-40B4-BE49-F238E27FC236}">
                <a16:creationId xmlns:a16="http://schemas.microsoft.com/office/drawing/2014/main" id="{3C182AD7-9C35-4DB9-88E3-8CC36DC7E042}"/>
              </a:ext>
            </a:extLst>
          </p:cNvPr>
          <p:cNvCxnSpPr>
            <a:cxnSpLocks/>
          </p:cNvCxnSpPr>
          <p:nvPr/>
        </p:nvCxnSpPr>
        <p:spPr>
          <a:xfrm flipH="1">
            <a:off x="4486275" y="3581122"/>
            <a:ext cx="1609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EB8C4E9-D66B-4A2F-BA8D-899DF5797AA8}"/>
              </a:ext>
            </a:extLst>
          </p:cNvPr>
          <p:cNvCxnSpPr>
            <a:cxnSpLocks/>
          </p:cNvCxnSpPr>
          <p:nvPr/>
        </p:nvCxnSpPr>
        <p:spPr>
          <a:xfrm flipH="1">
            <a:off x="1724025" y="3990697"/>
            <a:ext cx="437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9A1BE903-5620-4F96-94E6-0B8348194FAE}"/>
              </a:ext>
            </a:extLst>
          </p:cNvPr>
          <p:cNvCxnSpPr>
            <a:cxnSpLocks/>
            <a:stCxn id="24" idx="1"/>
          </p:cNvCxnSpPr>
          <p:nvPr/>
        </p:nvCxnSpPr>
        <p:spPr>
          <a:xfrm flipH="1">
            <a:off x="2085976" y="4322565"/>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6FDDBD3-95A6-46F8-B3DB-1DCF9C108401}"/>
              </a:ext>
            </a:extLst>
          </p:cNvPr>
          <p:cNvCxnSpPr>
            <a:cxnSpLocks/>
          </p:cNvCxnSpPr>
          <p:nvPr/>
        </p:nvCxnSpPr>
        <p:spPr>
          <a:xfrm flipH="1">
            <a:off x="2081932" y="4823504"/>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E649F6A6-3221-4A1F-A5DB-80829C190444}"/>
              </a:ext>
            </a:extLst>
          </p:cNvPr>
          <p:cNvCxnSpPr>
            <a:cxnSpLocks/>
          </p:cNvCxnSpPr>
          <p:nvPr/>
        </p:nvCxnSpPr>
        <p:spPr>
          <a:xfrm flipH="1">
            <a:off x="2073258" y="5331477"/>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06298BA-9F79-4F9F-B0C7-90D7EE7ED8B4}"/>
              </a:ext>
            </a:extLst>
          </p:cNvPr>
          <p:cNvCxnSpPr>
            <a:cxnSpLocks/>
          </p:cNvCxnSpPr>
          <p:nvPr/>
        </p:nvCxnSpPr>
        <p:spPr>
          <a:xfrm flipH="1">
            <a:off x="2859070" y="5611421"/>
            <a:ext cx="3209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64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3" name="Image 2">
            <a:extLst>
              <a:ext uri="{FF2B5EF4-FFF2-40B4-BE49-F238E27FC236}">
                <a16:creationId xmlns:a16="http://schemas.microsoft.com/office/drawing/2014/main" id="{BF3088FE-FA58-474D-B826-319FCF908B8F}"/>
              </a:ext>
            </a:extLst>
          </p:cNvPr>
          <p:cNvPicPr>
            <a:picLocks noChangeAspect="1"/>
          </p:cNvPicPr>
          <p:nvPr/>
        </p:nvPicPr>
        <p:blipFill>
          <a:blip r:embed="rId4"/>
          <a:stretch>
            <a:fillRect/>
          </a:stretch>
        </p:blipFill>
        <p:spPr>
          <a:xfrm>
            <a:off x="426477" y="2413129"/>
            <a:ext cx="5781675" cy="2371725"/>
          </a:xfrm>
          <a:prstGeom prst="rect">
            <a:avLst/>
          </a:prstGeom>
        </p:spPr>
      </p:pic>
      <p:sp>
        <p:nvSpPr>
          <p:cNvPr id="8" name="Rectangle 7">
            <a:extLst>
              <a:ext uri="{FF2B5EF4-FFF2-40B4-BE49-F238E27FC236}">
                <a16:creationId xmlns:a16="http://schemas.microsoft.com/office/drawing/2014/main" id="{DB7FE1D6-3D77-4466-AA0B-D4F3FFE27CE5}"/>
              </a:ext>
            </a:extLst>
          </p:cNvPr>
          <p:cNvSpPr/>
          <p:nvPr/>
        </p:nvSpPr>
        <p:spPr>
          <a:xfrm>
            <a:off x="6484377" y="3571874"/>
            <a:ext cx="5650473" cy="338554"/>
          </a:xfrm>
          <a:prstGeom prst="rect">
            <a:avLst/>
          </a:prstGeom>
        </p:spPr>
        <p:txBody>
          <a:bodyPr wrap="square">
            <a:spAutoFit/>
          </a:bodyPr>
          <a:lstStyle/>
          <a:p>
            <a:r>
              <a:rPr lang="fr-MA" sz="1600" dirty="0"/>
              <a:t>If production </a:t>
            </a:r>
            <a:r>
              <a:rPr lang="fr-MA" sz="1600" dirty="0" err="1"/>
              <a:t>is</a:t>
            </a:r>
            <a:r>
              <a:rPr lang="fr-MA" sz="1600" dirty="0"/>
              <a:t> </a:t>
            </a:r>
            <a:r>
              <a:rPr lang="fr-MA" sz="1600" dirty="0" err="1"/>
              <a:t>enabled</a:t>
            </a:r>
            <a:r>
              <a:rPr lang="fr-MA" sz="1600" dirty="0"/>
              <a:t>, </a:t>
            </a:r>
            <a:r>
              <a:rPr lang="fr-MA" sz="1600" dirty="0" err="1"/>
              <a:t>turn</a:t>
            </a:r>
            <a:r>
              <a:rPr lang="fr-MA" sz="1600" dirty="0"/>
              <a:t> off Angular </a:t>
            </a:r>
            <a:r>
              <a:rPr lang="fr-MA" sz="1600" dirty="0" err="1"/>
              <a:t>developer</a:t>
            </a:r>
            <a:r>
              <a:rPr lang="fr-MA" sz="1600" dirty="0"/>
              <a:t> mode.</a:t>
            </a:r>
          </a:p>
        </p:txBody>
      </p:sp>
      <p:sp>
        <p:nvSpPr>
          <p:cNvPr id="9" name="Rectangle 8">
            <a:extLst>
              <a:ext uri="{FF2B5EF4-FFF2-40B4-BE49-F238E27FC236}">
                <a16:creationId xmlns:a16="http://schemas.microsoft.com/office/drawing/2014/main" id="{73287A28-4350-48D9-B747-6705AA297388}"/>
              </a:ext>
            </a:extLst>
          </p:cNvPr>
          <p:cNvSpPr/>
          <p:nvPr/>
        </p:nvSpPr>
        <p:spPr>
          <a:xfrm>
            <a:off x="6484377" y="4275240"/>
            <a:ext cx="3333750" cy="369332"/>
          </a:xfrm>
          <a:prstGeom prst="rect">
            <a:avLst/>
          </a:prstGeom>
        </p:spPr>
        <p:txBody>
          <a:bodyPr wrap="square">
            <a:spAutoFit/>
          </a:bodyPr>
          <a:lstStyle/>
          <a:p>
            <a:r>
              <a:rPr lang="fr-MA" dirty="0" err="1"/>
              <a:t>Bootstraps</a:t>
            </a:r>
            <a:r>
              <a:rPr lang="fr-MA" dirty="0"/>
              <a:t> the App module</a:t>
            </a:r>
          </a:p>
        </p:txBody>
      </p:sp>
      <p:cxnSp>
        <p:nvCxnSpPr>
          <p:cNvPr id="28" name="Connecteur droit avec flèche 27">
            <a:extLst>
              <a:ext uri="{FF2B5EF4-FFF2-40B4-BE49-F238E27FC236}">
                <a16:creationId xmlns:a16="http://schemas.microsoft.com/office/drawing/2014/main" id="{E3D5A4EF-88F3-4B0F-A181-6849364184E1}"/>
              </a:ext>
            </a:extLst>
          </p:cNvPr>
          <p:cNvCxnSpPr>
            <a:cxnSpLocks/>
          </p:cNvCxnSpPr>
          <p:nvPr/>
        </p:nvCxnSpPr>
        <p:spPr>
          <a:xfrm flipH="1">
            <a:off x="2733675" y="3743047"/>
            <a:ext cx="3712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2FACBCAF-1D38-463F-986D-E738102BAB30}"/>
              </a:ext>
            </a:extLst>
          </p:cNvPr>
          <p:cNvCxnSpPr>
            <a:cxnSpLocks/>
          </p:cNvCxnSpPr>
          <p:nvPr/>
        </p:nvCxnSpPr>
        <p:spPr>
          <a:xfrm flipH="1">
            <a:off x="4351851" y="4457422"/>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222C881-413D-49BF-BD4E-4B86D76D3794}"/>
              </a:ext>
            </a:extLst>
          </p:cNvPr>
          <p:cNvPicPr>
            <a:picLocks noChangeAspect="1"/>
          </p:cNvPicPr>
          <p:nvPr/>
        </p:nvPicPr>
        <p:blipFill>
          <a:blip r:embed="rId5"/>
          <a:stretch>
            <a:fillRect/>
          </a:stretch>
        </p:blipFill>
        <p:spPr>
          <a:xfrm>
            <a:off x="426477" y="5515939"/>
            <a:ext cx="1828800" cy="571500"/>
          </a:xfrm>
          <a:prstGeom prst="rect">
            <a:avLst/>
          </a:prstGeom>
        </p:spPr>
      </p:pic>
      <p:sp>
        <p:nvSpPr>
          <p:cNvPr id="33" name="Rectangle 32">
            <a:extLst>
              <a:ext uri="{FF2B5EF4-FFF2-40B4-BE49-F238E27FC236}">
                <a16:creationId xmlns:a16="http://schemas.microsoft.com/office/drawing/2014/main" id="{CA6E3729-92C8-42DB-8C93-BDB311312B89}"/>
              </a:ext>
            </a:extLst>
          </p:cNvPr>
          <p:cNvSpPr/>
          <p:nvPr/>
        </p:nvSpPr>
        <p:spPr>
          <a:xfrm>
            <a:off x="331227" y="1985737"/>
            <a:ext cx="3333750" cy="369332"/>
          </a:xfrm>
          <a:prstGeom prst="rect">
            <a:avLst/>
          </a:prstGeom>
        </p:spPr>
        <p:txBody>
          <a:bodyPr wrap="square">
            <a:spAutoFit/>
          </a:bodyPr>
          <a:lstStyle/>
          <a:p>
            <a:r>
              <a:rPr lang="fr-MA" dirty="0" err="1"/>
              <a:t>main.ts</a:t>
            </a:r>
            <a:endParaRPr lang="fr-MA" dirty="0"/>
          </a:p>
        </p:txBody>
      </p:sp>
      <p:sp>
        <p:nvSpPr>
          <p:cNvPr id="35" name="Rectangle 34">
            <a:extLst>
              <a:ext uri="{FF2B5EF4-FFF2-40B4-BE49-F238E27FC236}">
                <a16:creationId xmlns:a16="http://schemas.microsoft.com/office/drawing/2014/main" id="{393AD91B-F344-4468-9C4A-F921A8C4687F}"/>
              </a:ext>
            </a:extLst>
          </p:cNvPr>
          <p:cNvSpPr/>
          <p:nvPr/>
        </p:nvSpPr>
        <p:spPr>
          <a:xfrm>
            <a:off x="331227" y="5164360"/>
            <a:ext cx="3333750" cy="369332"/>
          </a:xfrm>
          <a:prstGeom prst="rect">
            <a:avLst/>
          </a:prstGeom>
        </p:spPr>
        <p:txBody>
          <a:bodyPr wrap="square">
            <a:spAutoFit/>
          </a:bodyPr>
          <a:lstStyle/>
          <a:p>
            <a:r>
              <a:rPr lang="fr-MA" dirty="0"/>
              <a:t>index.html</a:t>
            </a:r>
          </a:p>
        </p:txBody>
      </p:sp>
      <p:sp>
        <p:nvSpPr>
          <p:cNvPr id="18" name="Rectangle 17">
            <a:extLst>
              <a:ext uri="{FF2B5EF4-FFF2-40B4-BE49-F238E27FC236}">
                <a16:creationId xmlns:a16="http://schemas.microsoft.com/office/drawing/2014/main" id="{CD88755A-3F86-4D0E-B627-8A42BBD8F6E3}"/>
              </a:ext>
            </a:extLst>
          </p:cNvPr>
          <p:cNvSpPr/>
          <p:nvPr/>
        </p:nvSpPr>
        <p:spPr>
          <a:xfrm>
            <a:off x="4405780" y="5471269"/>
            <a:ext cx="6096000" cy="646331"/>
          </a:xfrm>
          <a:prstGeom prst="rect">
            <a:avLst/>
          </a:prstGeom>
        </p:spPr>
        <p:txBody>
          <a:bodyPr>
            <a:spAutoFit/>
          </a:bodyPr>
          <a:lstStyle/>
          <a:p>
            <a:r>
              <a:rPr lang="fr-MA" dirty="0"/>
              <a:t>Angular </a:t>
            </a:r>
            <a:r>
              <a:rPr lang="fr-MA" dirty="0" err="1"/>
              <a:t>will</a:t>
            </a:r>
            <a:r>
              <a:rPr lang="fr-MA" dirty="0"/>
              <a:t> look for the app-root </a:t>
            </a:r>
            <a:r>
              <a:rPr lang="fr-MA" dirty="0" err="1"/>
              <a:t>element</a:t>
            </a:r>
            <a:r>
              <a:rPr lang="fr-MA" dirty="0"/>
              <a:t> and replace </a:t>
            </a:r>
            <a:r>
              <a:rPr lang="fr-MA" dirty="0" err="1"/>
              <a:t>it</a:t>
            </a:r>
            <a:r>
              <a:rPr lang="fr-MA" dirty="0"/>
              <a:t> </a:t>
            </a:r>
            <a:r>
              <a:rPr lang="fr-MA" dirty="0" err="1"/>
              <a:t>with</a:t>
            </a:r>
            <a:r>
              <a:rPr lang="fr-MA" dirty="0"/>
              <a:t> the </a:t>
            </a:r>
            <a:r>
              <a:rPr lang="fr-MA" dirty="0" err="1"/>
              <a:t>rendered</a:t>
            </a:r>
            <a:r>
              <a:rPr lang="fr-MA" dirty="0"/>
              <a:t> component.</a:t>
            </a:r>
          </a:p>
        </p:txBody>
      </p:sp>
      <p:cxnSp>
        <p:nvCxnSpPr>
          <p:cNvPr id="39" name="Connecteur droit avec flèche 38">
            <a:extLst>
              <a:ext uri="{FF2B5EF4-FFF2-40B4-BE49-F238E27FC236}">
                <a16:creationId xmlns:a16="http://schemas.microsoft.com/office/drawing/2014/main" id="{42ADCB31-F8BC-4EBD-B781-C26A1F6E8A0A}"/>
              </a:ext>
            </a:extLst>
          </p:cNvPr>
          <p:cNvCxnSpPr>
            <a:cxnSpLocks/>
          </p:cNvCxnSpPr>
          <p:nvPr/>
        </p:nvCxnSpPr>
        <p:spPr>
          <a:xfrm flipH="1">
            <a:off x="2255277" y="5791885"/>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61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10" name="Image 9">
            <a:extLst>
              <a:ext uri="{FF2B5EF4-FFF2-40B4-BE49-F238E27FC236}">
                <a16:creationId xmlns:a16="http://schemas.microsoft.com/office/drawing/2014/main" id="{2188B7F7-DF8A-4579-AC4D-3353B3D190AB}"/>
              </a:ext>
            </a:extLst>
          </p:cNvPr>
          <p:cNvPicPr>
            <a:picLocks noChangeAspect="1"/>
          </p:cNvPicPr>
          <p:nvPr/>
        </p:nvPicPr>
        <p:blipFill>
          <a:blip r:embed="rId5"/>
          <a:stretch>
            <a:fillRect/>
          </a:stretch>
        </p:blipFill>
        <p:spPr>
          <a:xfrm>
            <a:off x="3055377" y="2414587"/>
            <a:ext cx="5781675" cy="3495675"/>
          </a:xfrm>
          <a:prstGeom prst="rect">
            <a:avLst/>
          </a:prstGeom>
        </p:spPr>
      </p:pic>
    </p:spTree>
    <p:extLst>
      <p:ext uri="{BB962C8B-B14F-4D97-AF65-F5344CB8AC3E}">
        <p14:creationId xmlns:p14="http://schemas.microsoft.com/office/powerpoint/2010/main" val="2261924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Components</a:t>
            </a:r>
          </a:p>
        </p:txBody>
      </p:sp>
      <p:sp>
        <p:nvSpPr>
          <p:cNvPr id="3" name="Espace réservé du contenu 2">
            <a:extLst>
              <a:ext uri="{FF2B5EF4-FFF2-40B4-BE49-F238E27FC236}">
                <a16:creationId xmlns:a16="http://schemas.microsoft.com/office/drawing/2014/main" id="{7C4CECA2-9E5A-4991-8B37-8AD3033263F0}"/>
              </a:ext>
            </a:extLst>
          </p:cNvPr>
          <p:cNvSpPr>
            <a:spLocks noGrp="1"/>
          </p:cNvSpPr>
          <p:nvPr>
            <p:ph idx="1"/>
          </p:nvPr>
        </p:nvSpPr>
        <p:spPr>
          <a:xfrm>
            <a:off x="680321" y="2192792"/>
            <a:ext cx="9613861" cy="3599316"/>
          </a:xfrm>
        </p:spPr>
        <p:txBody>
          <a:bodyPr/>
          <a:lstStyle/>
          <a:p>
            <a:r>
              <a:rPr lang="en-US" dirty="0"/>
              <a:t>Components are the most basic UI building block of an Angular app. An Angular app contains a tree of Angular components.</a:t>
            </a:r>
            <a:endParaRPr lang="fr-MA" dirty="0"/>
          </a:p>
        </p:txBody>
      </p:sp>
      <p:sp>
        <p:nvSpPr>
          <p:cNvPr id="5" name="Rectangle 4">
            <a:extLst>
              <a:ext uri="{FF2B5EF4-FFF2-40B4-BE49-F238E27FC236}">
                <a16:creationId xmlns:a16="http://schemas.microsoft.com/office/drawing/2014/main" id="{0CDD4BD6-FA57-42F0-940F-9642D3F5D28C}"/>
              </a:ext>
            </a:extLst>
          </p:cNvPr>
          <p:cNvSpPr/>
          <p:nvPr/>
        </p:nvSpPr>
        <p:spPr>
          <a:xfrm>
            <a:off x="2021983" y="3245476"/>
            <a:ext cx="8272199" cy="31939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ACB69-26F5-4218-9AD2-798170244DB8}"/>
              </a:ext>
            </a:extLst>
          </p:cNvPr>
          <p:cNvSpPr/>
          <p:nvPr/>
        </p:nvSpPr>
        <p:spPr>
          <a:xfrm>
            <a:off x="284623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Home</a:t>
            </a:r>
          </a:p>
        </p:txBody>
      </p:sp>
      <p:sp>
        <p:nvSpPr>
          <p:cNvPr id="7" name="Rectangle 6">
            <a:extLst>
              <a:ext uri="{FF2B5EF4-FFF2-40B4-BE49-F238E27FC236}">
                <a16:creationId xmlns:a16="http://schemas.microsoft.com/office/drawing/2014/main" id="{C7F4B339-91BE-48DF-A819-AC58A009ABB5}"/>
              </a:ext>
            </a:extLst>
          </p:cNvPr>
          <p:cNvSpPr/>
          <p:nvPr/>
        </p:nvSpPr>
        <p:spPr>
          <a:xfrm>
            <a:off x="501356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Tasks</a:t>
            </a:r>
            <a:endParaRPr lang="fr-FR" dirty="0"/>
          </a:p>
        </p:txBody>
      </p:sp>
      <p:sp>
        <p:nvSpPr>
          <p:cNvPr id="8" name="Rectangle 7">
            <a:extLst>
              <a:ext uri="{FF2B5EF4-FFF2-40B4-BE49-F238E27FC236}">
                <a16:creationId xmlns:a16="http://schemas.microsoft.com/office/drawing/2014/main" id="{A049019A-8EFE-4418-A9C7-0D180B88D60B}"/>
              </a:ext>
            </a:extLst>
          </p:cNvPr>
          <p:cNvSpPr/>
          <p:nvPr/>
        </p:nvSpPr>
        <p:spPr>
          <a:xfrm>
            <a:off x="2163651" y="3992451"/>
            <a:ext cx="5841488" cy="2292439"/>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7279D73-B9E6-4C95-8DCC-6749A1FEB9AE}"/>
              </a:ext>
            </a:extLst>
          </p:cNvPr>
          <p:cNvSpPr/>
          <p:nvPr/>
        </p:nvSpPr>
        <p:spPr>
          <a:xfrm>
            <a:off x="8273897" y="3992450"/>
            <a:ext cx="1861776" cy="2292439"/>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2422D82-E2A6-420F-AC08-207380DA6FE3}"/>
              </a:ext>
            </a:extLst>
          </p:cNvPr>
          <p:cNvSpPr/>
          <p:nvPr/>
        </p:nvSpPr>
        <p:spPr>
          <a:xfrm>
            <a:off x="2163651" y="3318945"/>
            <a:ext cx="7972022" cy="538662"/>
          </a:xfrm>
          <a:prstGeom prst="rect">
            <a:avLst/>
          </a:prstGeom>
          <a:noFill/>
          <a:ln>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7239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8"/>
                                        </p:tgtEl>
                                        <p:attrNameLst>
                                          <p:attrName>fillcolor</p:attrName>
                                        </p:attrNameLst>
                                      </p:cBhvr>
                                      <p:to>
                                        <a:srgbClr val="D8D8D8"/>
                                      </p:to>
                                    </p:animClr>
                                    <p:set>
                                      <p:cBhvr>
                                        <p:cTn id="12" dur="2000" fill="hold"/>
                                        <p:tgtEl>
                                          <p:spTgt spid="8"/>
                                        </p:tgtEl>
                                        <p:attrNameLst>
                                          <p:attrName>fill.type</p:attrName>
                                        </p:attrNameLst>
                                      </p:cBhvr>
                                      <p:to>
                                        <p:strVal val="solid"/>
                                      </p:to>
                                    </p:set>
                                    <p:set>
                                      <p:cBhvr>
                                        <p:cTn id="13" dur="2000" fill="hold"/>
                                        <p:tgtEl>
                                          <p:spTgt spid="8"/>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9"/>
                                        </p:tgtEl>
                                        <p:attrNameLst>
                                          <p:attrName>fillcolor</p:attrName>
                                        </p:attrNameLst>
                                      </p:cBhvr>
                                      <p:to>
                                        <a:schemeClr val="accent2"/>
                                      </p:to>
                                    </p:animClr>
                                    <p:set>
                                      <p:cBhvr>
                                        <p:cTn id="18" dur="2000" fill="hold"/>
                                        <p:tgtEl>
                                          <p:spTgt spid="9"/>
                                        </p:tgtEl>
                                        <p:attrNameLst>
                                          <p:attrName>fill.type</p:attrName>
                                        </p:attrNameLst>
                                      </p:cBhvr>
                                      <p:to>
                                        <p:strVal val="solid"/>
                                      </p:to>
                                    </p:set>
                                    <p:set>
                                      <p:cBhvr>
                                        <p:cTn id="19"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4A192-7C4B-42D9-834E-EB93BBA438BB}"/>
              </a:ext>
            </a:extLst>
          </p:cNvPr>
          <p:cNvSpPr>
            <a:spLocks noGrp="1"/>
          </p:cNvSpPr>
          <p:nvPr>
            <p:ph type="title"/>
          </p:nvPr>
        </p:nvSpPr>
        <p:spPr/>
        <p:txBody>
          <a:bodyPr/>
          <a:lstStyle/>
          <a:p>
            <a:r>
              <a:rPr lang="fr-MA" dirty="0"/>
              <a:t>Basics: </a:t>
            </a:r>
            <a:r>
              <a:rPr lang="en-US" dirty="0"/>
              <a:t>Components creation</a:t>
            </a:r>
          </a:p>
        </p:txBody>
      </p:sp>
      <p:sp>
        <p:nvSpPr>
          <p:cNvPr id="3" name="Espace réservé du contenu 2">
            <a:extLst>
              <a:ext uri="{FF2B5EF4-FFF2-40B4-BE49-F238E27FC236}">
                <a16:creationId xmlns:a16="http://schemas.microsoft.com/office/drawing/2014/main" id="{0CBC8101-FEE4-44CC-A35A-5838216DF06B}"/>
              </a:ext>
            </a:extLst>
          </p:cNvPr>
          <p:cNvSpPr>
            <a:spLocks noGrp="1"/>
          </p:cNvSpPr>
          <p:nvPr>
            <p:ph idx="1"/>
          </p:nvPr>
        </p:nvSpPr>
        <p:spPr>
          <a:xfrm>
            <a:off x="326724" y="2192217"/>
            <a:ext cx="10321054" cy="1912111"/>
          </a:xfrm>
        </p:spPr>
        <p:txBody>
          <a:bodyPr>
            <a:normAutofit lnSpcReduction="10000"/>
          </a:bodyPr>
          <a:lstStyle/>
          <a:p>
            <a:pPr marL="0" indent="0">
              <a:buNone/>
            </a:pPr>
            <a:r>
              <a:rPr lang="en-US" dirty="0">
                <a:latin typeface="Roboto" panose="02000000000000000000" pitchFamily="2" charset="0"/>
                <a:ea typeface="Roboto" panose="02000000000000000000" pitchFamily="2" charset="0"/>
              </a:rPr>
              <a:t>We can create component in 2 ways:</a:t>
            </a:r>
          </a:p>
          <a:p>
            <a:pPr lvl="1"/>
            <a:r>
              <a:rPr lang="en-US" dirty="0">
                <a:latin typeface="Roboto" panose="02000000000000000000" pitchFamily="2" charset="0"/>
                <a:ea typeface="Roboto" panose="02000000000000000000" pitchFamily="2" charset="0"/>
              </a:rPr>
              <a:t>Using angular cli:</a:t>
            </a:r>
          </a:p>
          <a:p>
            <a:pPr marL="0" indent="0">
              <a:buNone/>
            </a:pP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generate</a:t>
            </a:r>
            <a:r>
              <a:rPr lang="fr-FR" i="1" dirty="0">
                <a:solidFill>
                  <a:schemeClr val="bg1">
                    <a:lumMod val="75000"/>
                    <a:lumOff val="25000"/>
                  </a:schemeClr>
                </a:solidFill>
                <a:latin typeface="Ubuntu Medium" panose="020B0604030602030204" pitchFamily="34" charset="0"/>
              </a:rPr>
              <a:t> component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solidFill>
                  <a:schemeClr val="bg1">
                    <a:lumMod val="75000"/>
                    <a:lumOff val="25000"/>
                  </a:schemeClr>
                </a:solidFill>
                <a:latin typeface="Ubuntu Medium" panose="020B0604030602030204" pitchFamily="34" charset="0"/>
              </a:rPr>
              <a:t> </a:t>
            </a:r>
            <a:r>
              <a:rPr lang="fr-FR" dirty="0">
                <a:latin typeface="Ubuntu Medium" panose="020B0604030602030204" pitchFamily="34" charset="0"/>
              </a:rPr>
              <a:t>or </a:t>
            </a:r>
            <a:r>
              <a:rPr lang="fr-FR" dirty="0" err="1">
                <a:latin typeface="Ubuntu Medium" panose="020B0604030602030204" pitchFamily="34" charset="0"/>
              </a:rPr>
              <a:t>shortly</a:t>
            </a:r>
            <a:r>
              <a:rPr lang="fr-FR" dirty="0">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g c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latin typeface="Ubuntu Medium" panose="020B0604030602030204" pitchFamily="34" charset="0"/>
              </a:rPr>
              <a:t>)</a:t>
            </a:r>
          </a:p>
          <a:p>
            <a:pPr marL="0" indent="0">
              <a:buNone/>
            </a:pPr>
            <a:endParaRPr lang="fr-FR" dirty="0">
              <a:latin typeface="Ubuntu Medium" panose="020B0604030602030204" pitchFamily="34" charset="0"/>
            </a:endParaRPr>
          </a:p>
          <a:p>
            <a:pPr lvl="1"/>
            <a:r>
              <a:rPr lang="en-US" dirty="0">
                <a:latin typeface="Roboto" panose="02000000000000000000" pitchFamily="2" charset="0"/>
                <a:ea typeface="Roboto" panose="02000000000000000000" pitchFamily="2" charset="0"/>
              </a:rPr>
              <a:t>Manually by creating the class and declare it in the app module file:</a:t>
            </a:r>
          </a:p>
          <a:p>
            <a:pPr marL="0" indent="0">
              <a:buNone/>
            </a:pPr>
            <a:endParaRPr lang="fr-MA" dirty="0"/>
          </a:p>
          <a:p>
            <a:pPr marL="0" indent="0">
              <a:buNone/>
            </a:pPr>
            <a:endParaRPr lang="fr-MA" dirty="0"/>
          </a:p>
        </p:txBody>
      </p:sp>
      <p:pic>
        <p:nvPicPr>
          <p:cNvPr id="6" name="Image 5">
            <a:extLst>
              <a:ext uri="{FF2B5EF4-FFF2-40B4-BE49-F238E27FC236}">
                <a16:creationId xmlns:a16="http://schemas.microsoft.com/office/drawing/2014/main" id="{A7061DB6-2F1B-4C04-9480-DB973731AF81}"/>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81BC78D7-8960-49E0-813F-FB99A20E6B4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4A4B371C-CE5C-42D7-8838-A570B9C19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881E387A-5516-47E6-B56F-09E85BEBF7F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523EA258-E818-48BB-B6F3-66EE32E41C6E}"/>
              </a:ext>
            </a:extLst>
          </p:cNvPr>
          <p:cNvSpPr>
            <a:spLocks noChangeArrowheads="1"/>
          </p:cNvSpPr>
          <p:nvPr/>
        </p:nvSpPr>
        <p:spPr bwMode="auto">
          <a:xfrm>
            <a:off x="900113" y="4410409"/>
            <a:ext cx="3557587"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9876AA"/>
                </a:solidFill>
                <a:effectLst/>
                <a:latin typeface="JetBrains Mono"/>
              </a:rPr>
              <a:t>selector</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'app-</a:t>
            </a:r>
            <a:r>
              <a:rPr kumimoji="0" lang="fr-FR" altLang="fr-FR" sz="1200" b="0" i="0" u="none" strike="noStrike" cap="none" normalizeH="0" baseline="0" dirty="0" err="1">
                <a:ln>
                  <a:noFill/>
                </a:ln>
                <a:solidFill>
                  <a:srgbClr val="6A8759"/>
                </a:solidFill>
                <a:effectLst/>
                <a:latin typeface="JetBrains Mono"/>
              </a:rPr>
              <a:t>student</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templateUrl</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'./student.component.html'</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styleUrls</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err="1">
                <a:ln>
                  <a:noFill/>
                </a:ln>
                <a:solidFill>
                  <a:srgbClr val="6A8759"/>
                </a:solidFill>
                <a:effectLst/>
                <a:latin typeface="JetBrains Mono"/>
              </a:rPr>
              <a:t>student.component.scss</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AF183F4-71BC-4697-9360-FA98832F464A}"/>
              </a:ext>
            </a:extLst>
          </p:cNvPr>
          <p:cNvSpPr>
            <a:spLocks noChangeArrowheads="1"/>
          </p:cNvSpPr>
          <p:nvPr/>
        </p:nvSpPr>
        <p:spPr bwMode="auto">
          <a:xfrm>
            <a:off x="7000874" y="4976155"/>
            <a:ext cx="2781301"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253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D5C26-2295-4268-A533-00F4510C7462}"/>
              </a:ext>
            </a:extLst>
          </p:cNvPr>
          <p:cNvSpPr>
            <a:spLocks noGrp="1"/>
          </p:cNvSpPr>
          <p:nvPr>
            <p:ph type="title"/>
          </p:nvPr>
        </p:nvSpPr>
        <p:spPr/>
        <p:txBody>
          <a:bodyPr/>
          <a:lstStyle/>
          <a:p>
            <a:r>
              <a:rPr lang="fr-MA" dirty="0"/>
              <a:t>Basics: Component </a:t>
            </a:r>
            <a:r>
              <a:rPr lang="fr-MA" dirty="0" err="1"/>
              <a:t>selector</a:t>
            </a:r>
            <a:r>
              <a:rPr lang="fr-MA" dirty="0"/>
              <a:t> type</a:t>
            </a:r>
          </a:p>
        </p:txBody>
      </p:sp>
      <p:sp>
        <p:nvSpPr>
          <p:cNvPr id="3" name="Espace réservé du contenu 2">
            <a:extLst>
              <a:ext uri="{FF2B5EF4-FFF2-40B4-BE49-F238E27FC236}">
                <a16:creationId xmlns:a16="http://schemas.microsoft.com/office/drawing/2014/main" id="{70E0A364-CCF0-4674-BE0E-BE8BD503DA2F}"/>
              </a:ext>
            </a:extLst>
          </p:cNvPr>
          <p:cNvSpPr>
            <a:spLocks noGrp="1"/>
          </p:cNvSpPr>
          <p:nvPr>
            <p:ph idx="1"/>
          </p:nvPr>
        </p:nvSpPr>
        <p:spPr/>
        <p:txBody>
          <a:bodyPr/>
          <a:lstStyle/>
          <a:p>
            <a:r>
              <a:rPr lang="en-US" dirty="0"/>
              <a:t>app-root: used as &lt;app-root&gt;</a:t>
            </a:r>
            <a:endParaRPr lang="fr-MA" dirty="0"/>
          </a:p>
          <a:p>
            <a:r>
              <a:rPr lang="en-US" dirty="0"/>
              <a:t>[app-root]: used as &lt;div app-root&gt;</a:t>
            </a:r>
            <a:endParaRPr lang="fr-MA" dirty="0"/>
          </a:p>
          <a:p>
            <a:r>
              <a:rPr lang="en-US" dirty="0"/>
              <a:t>.app-root: used as &lt;div class="app-root"&gt;</a:t>
            </a:r>
            <a:endParaRPr lang="fr-MA" dirty="0"/>
          </a:p>
          <a:p>
            <a:endParaRPr lang="fr-MA" dirty="0"/>
          </a:p>
        </p:txBody>
      </p:sp>
      <p:pic>
        <p:nvPicPr>
          <p:cNvPr id="4" name="Image 3">
            <a:extLst>
              <a:ext uri="{FF2B5EF4-FFF2-40B4-BE49-F238E27FC236}">
                <a16:creationId xmlns:a16="http://schemas.microsoft.com/office/drawing/2014/main" id="{87353D08-BDEE-469A-B18E-BAF46C7B4B6A}"/>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AB9A0AF-9759-4D47-93B8-34503DC4968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4C8B3A6-20CC-480A-9C11-E1E2BA4AB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AE0AFDB6-2E99-4965-805A-87C85E57872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649187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First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159584435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sp>
        <p:nvSpPr>
          <p:cNvPr id="4" name="TextBox 12">
            <a:extLst>
              <a:ext uri="{FF2B5EF4-FFF2-40B4-BE49-F238E27FC236}">
                <a16:creationId xmlns:a16="http://schemas.microsoft.com/office/drawing/2014/main" id="{175A8A6E-B224-44D2-B90F-CBA7393FE52E}"/>
              </a:ext>
            </a:extLst>
          </p:cNvPr>
          <p:cNvSpPr txBox="1"/>
          <p:nvPr/>
        </p:nvSpPr>
        <p:spPr>
          <a:xfrm>
            <a:off x="2066925" y="2191792"/>
            <a:ext cx="7658100" cy="369332"/>
          </a:xfrm>
          <a:prstGeom prst="rect">
            <a:avLst/>
          </a:prstGeom>
          <a:noFill/>
        </p:spPr>
        <p:txBody>
          <a:bodyPr wrap="square" rtlCol="0">
            <a:spAutoFit/>
          </a:bodyPr>
          <a:lstStyle/>
          <a:p>
            <a:r>
              <a:rPr lang="fr-FR" dirty="0">
                <a:latin typeface="Roboto" panose="02000000000000000000" pitchFamily="2" charset="0"/>
                <a:ea typeface="Roboto" panose="02000000000000000000" pitchFamily="2" charset="0"/>
              </a:rPr>
              <a:t>Databinding = </a:t>
            </a:r>
            <a:r>
              <a:rPr lang="en-US" dirty="0">
                <a:latin typeface="Roboto" panose="02000000000000000000" pitchFamily="2" charset="0"/>
                <a:ea typeface="Roboto" panose="02000000000000000000" pitchFamily="2" charset="0"/>
              </a:rPr>
              <a:t>communication between </a:t>
            </a:r>
            <a:r>
              <a:rPr lang="en-US" dirty="0" err="1">
                <a:latin typeface="Roboto" panose="02000000000000000000" pitchFamily="2" charset="0"/>
                <a:ea typeface="Roboto" panose="02000000000000000000" pitchFamily="2" charset="0"/>
              </a:rPr>
              <a:t>ts</a:t>
            </a:r>
            <a:r>
              <a:rPr lang="en-US" dirty="0">
                <a:latin typeface="Roboto" panose="02000000000000000000" pitchFamily="2" charset="0"/>
                <a:ea typeface="Roboto" panose="02000000000000000000" pitchFamily="2" charset="0"/>
              </a:rPr>
              <a:t> code and what you see (html)</a:t>
            </a:r>
          </a:p>
        </p:txBody>
      </p:sp>
      <p:sp>
        <p:nvSpPr>
          <p:cNvPr id="14" name="Rectangle 13">
            <a:extLst>
              <a:ext uri="{FF2B5EF4-FFF2-40B4-BE49-F238E27FC236}">
                <a16:creationId xmlns:a16="http://schemas.microsoft.com/office/drawing/2014/main" id="{1ACC9E6D-D161-4EF5-84CA-D73F53E69201}"/>
              </a:ext>
            </a:extLst>
          </p:cNvPr>
          <p:cNvSpPr/>
          <p:nvPr/>
        </p:nvSpPr>
        <p:spPr>
          <a:xfrm>
            <a:off x="419100" y="2718741"/>
            <a:ext cx="10953750" cy="2906758"/>
          </a:xfrm>
          <a:prstGeom prst="rect">
            <a:avLst/>
          </a:prstGeom>
        </p:spPr>
        <p:txBody>
          <a:bodyPr wrap="square">
            <a:spAutoFit/>
          </a:bodyPr>
          <a:lstStyle/>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String Interpolation</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Allow us to display information from typescript in the html code like variables or functions.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Property binding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[property]: indicate to angular that we want to dynamically bind some property of the tag.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endParaRPr lang="fr-MA" sz="1600" dirty="0"/>
          </a:p>
          <a:p>
            <a:pPr>
              <a:lnSpc>
                <a:spcPct val="107000"/>
              </a:lnSpc>
              <a:spcBef>
                <a:spcPts val="1200"/>
              </a:spcBef>
              <a:spcAft>
                <a:spcPts val="1200"/>
              </a:spcAft>
            </a:pPr>
            <a:endParaRPr lang="fr-M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92916635-1663-44F5-9C4E-EFC1B5B7A529}"/>
              </a:ext>
            </a:extLst>
          </p:cNvPr>
          <p:cNvSpPr>
            <a:spLocks noChangeArrowheads="1"/>
          </p:cNvSpPr>
          <p:nvPr/>
        </p:nvSpPr>
        <p:spPr bwMode="auto">
          <a:xfrm>
            <a:off x="9072875" y="3291810"/>
            <a:ext cx="200470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C7832"/>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firstName</a:t>
            </a:r>
            <a:r>
              <a:rPr kumimoji="0" lang="fr-FR" altLang="fr-FR" sz="1400" b="0" i="0" u="none" strike="noStrike" cap="none" normalizeH="0" baseline="0" dirty="0">
                <a:ln>
                  <a:noFill/>
                </a:ln>
                <a:solidFill>
                  <a:srgbClr val="CC7832"/>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003BC4A-6E41-4FC1-9D13-EA49A649F6F0}"/>
              </a:ext>
            </a:extLst>
          </p:cNvPr>
          <p:cNvSpPr>
            <a:spLocks noChangeArrowheads="1"/>
          </p:cNvSpPr>
          <p:nvPr/>
        </p:nvSpPr>
        <p:spPr bwMode="auto">
          <a:xfrm>
            <a:off x="486243" y="5037237"/>
            <a:ext cx="405718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disabled</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isFormValid</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078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B7E91C4-7D76-45E5-9F40-9EC50D8096C1}"/>
              </a:ext>
            </a:extLst>
          </p:cNvPr>
          <p:cNvSpPr/>
          <p:nvPr/>
        </p:nvSpPr>
        <p:spPr>
          <a:xfrm>
            <a:off x="680320" y="2255604"/>
            <a:ext cx="10603221" cy="646331"/>
          </a:xfrm>
          <a:prstGeom prst="rect">
            <a:avLst/>
          </a:prstGeom>
        </p:spPr>
        <p:txBody>
          <a:bodyPr wrap="square">
            <a:spAutoFit/>
          </a:bodyPr>
          <a:lstStyle/>
          <a:p>
            <a:r>
              <a:rPr lang="en-US" dirty="0">
                <a:latin typeface="Roboto" panose="02000000000000000000"/>
              </a:rPr>
              <a:t>You often have a choice between interpolation and property binding.  </a:t>
            </a:r>
            <a:r>
              <a:rPr lang="en-US" dirty="0"/>
              <a:t>The following binding pairs do the same thing:</a:t>
            </a:r>
            <a:endParaRPr lang="fr-MA" dirty="0"/>
          </a:p>
        </p:txBody>
      </p:sp>
      <p:pic>
        <p:nvPicPr>
          <p:cNvPr id="5" name="Image 4">
            <a:extLst>
              <a:ext uri="{FF2B5EF4-FFF2-40B4-BE49-F238E27FC236}">
                <a16:creationId xmlns:a16="http://schemas.microsoft.com/office/drawing/2014/main" id="{4630C74F-B162-4354-A42C-EB0C08A401D6}"/>
              </a:ext>
            </a:extLst>
          </p:cNvPr>
          <p:cNvPicPr>
            <a:picLocks noChangeAspect="1"/>
          </p:cNvPicPr>
          <p:nvPr/>
        </p:nvPicPr>
        <p:blipFill>
          <a:blip r:embed="rId5"/>
          <a:stretch>
            <a:fillRect/>
          </a:stretch>
        </p:blipFill>
        <p:spPr>
          <a:xfrm>
            <a:off x="712403" y="2936412"/>
            <a:ext cx="10571138" cy="1620504"/>
          </a:xfrm>
          <a:prstGeom prst="rect">
            <a:avLst/>
          </a:prstGeom>
        </p:spPr>
      </p:pic>
      <p:sp>
        <p:nvSpPr>
          <p:cNvPr id="7" name="Rectangle 6">
            <a:extLst>
              <a:ext uri="{FF2B5EF4-FFF2-40B4-BE49-F238E27FC236}">
                <a16:creationId xmlns:a16="http://schemas.microsoft.com/office/drawing/2014/main" id="{0FF469DF-135F-4372-8308-58210FA2D263}"/>
              </a:ext>
            </a:extLst>
          </p:cNvPr>
          <p:cNvSpPr/>
          <p:nvPr/>
        </p:nvSpPr>
        <p:spPr>
          <a:xfrm>
            <a:off x="680320" y="5056041"/>
            <a:ext cx="10571138" cy="923330"/>
          </a:xfrm>
          <a:prstGeom prst="rect">
            <a:avLst/>
          </a:prstGeom>
        </p:spPr>
        <p:txBody>
          <a:bodyPr wrap="square">
            <a:spAutoFit/>
          </a:bodyPr>
          <a:lstStyle/>
          <a:p>
            <a:r>
              <a:rPr lang="en-US" dirty="0"/>
              <a:t>“When rendering data values as strings, there is no technical reason to prefer one form to the other, though readability tends to favor interpolation. However, when setting an element property to a non-string data value, you must use property binding.”</a:t>
            </a:r>
            <a:endParaRPr lang="fr-MA" dirty="0"/>
          </a:p>
        </p:txBody>
      </p:sp>
      <p:sp>
        <p:nvSpPr>
          <p:cNvPr id="8" name="Rectangle 7">
            <a:extLst>
              <a:ext uri="{FF2B5EF4-FFF2-40B4-BE49-F238E27FC236}">
                <a16:creationId xmlns:a16="http://schemas.microsoft.com/office/drawing/2014/main" id="{43F16799-838A-458D-9F53-E08862C2DB65}"/>
              </a:ext>
            </a:extLst>
          </p:cNvPr>
          <p:cNvSpPr/>
          <p:nvPr/>
        </p:nvSpPr>
        <p:spPr>
          <a:xfrm>
            <a:off x="680320" y="6104772"/>
            <a:ext cx="8592695" cy="369332"/>
          </a:xfrm>
          <a:prstGeom prst="rect">
            <a:avLst/>
          </a:prstGeom>
        </p:spPr>
        <p:txBody>
          <a:bodyPr wrap="square">
            <a:spAutoFit/>
          </a:bodyPr>
          <a:lstStyle/>
          <a:p>
            <a:r>
              <a:rPr lang="fr-MA" dirty="0">
                <a:hlinkClick r:id="rId6"/>
              </a:rPr>
              <a:t>https://angular.io/guide/template-syntax#property-binding-vs-interpolation</a:t>
            </a:r>
            <a:endParaRPr lang="fr-MA" dirty="0"/>
          </a:p>
        </p:txBody>
      </p:sp>
    </p:spTree>
    <p:extLst>
      <p:ext uri="{BB962C8B-B14F-4D97-AF65-F5344CB8AC3E}">
        <p14:creationId xmlns:p14="http://schemas.microsoft.com/office/powerpoint/2010/main" val="221462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05BE65-6B84-4BA3-8F52-8E5AB6DEAE04}"/>
              </a:ext>
            </a:extLst>
          </p:cNvPr>
          <p:cNvSpPr>
            <a:spLocks noGrp="1"/>
          </p:cNvSpPr>
          <p:nvPr>
            <p:ph type="title"/>
          </p:nvPr>
        </p:nvSpPr>
        <p:spPr/>
        <p:txBody>
          <a:bodyPr/>
          <a:lstStyle/>
          <a:p>
            <a:r>
              <a:rPr lang="fr-MA" dirty="0"/>
              <a:t>Basics: </a:t>
            </a:r>
            <a:r>
              <a:rPr lang="en-US" b="1" dirty="0"/>
              <a:t>Databinding</a:t>
            </a:r>
            <a:endParaRPr lang="fr-MA" dirty="0"/>
          </a:p>
        </p:txBody>
      </p:sp>
      <p:sp>
        <p:nvSpPr>
          <p:cNvPr id="3" name="Espace réservé du contenu 2">
            <a:extLst>
              <a:ext uri="{FF2B5EF4-FFF2-40B4-BE49-F238E27FC236}">
                <a16:creationId xmlns:a16="http://schemas.microsoft.com/office/drawing/2014/main" id="{B007C26D-A36A-4883-81E6-107759A55C33}"/>
              </a:ext>
            </a:extLst>
          </p:cNvPr>
          <p:cNvSpPr>
            <a:spLocks noGrp="1"/>
          </p:cNvSpPr>
          <p:nvPr>
            <p:ph idx="1"/>
          </p:nvPr>
        </p:nvSpPr>
        <p:spPr>
          <a:xfrm>
            <a:off x="680321" y="2336872"/>
            <a:ext cx="10673479" cy="4673528"/>
          </a:xfrm>
        </p:spPr>
        <p:txBody>
          <a:bodyPr>
            <a:noAutofit/>
          </a:bodyPr>
          <a:lstStyle/>
          <a:p>
            <a:pPr marL="0" indent="0">
              <a:buNone/>
            </a:pPr>
            <a:r>
              <a:rPr lang="en-US" sz="1800" u="sng" dirty="0"/>
              <a:t>Event binding</a:t>
            </a:r>
            <a:endParaRPr lang="fr-MA" sz="1800" dirty="0"/>
          </a:p>
          <a:p>
            <a:pPr marL="0" indent="0">
              <a:buNone/>
            </a:pPr>
            <a:r>
              <a:rPr lang="en-US" sz="1800" dirty="0"/>
              <a:t>Event binding allows you to listen for certain events such as keystrokes, mouse movements, clicks, and touches.</a:t>
            </a:r>
            <a:endParaRPr lang="fr-MA" sz="1800" dirty="0"/>
          </a:p>
          <a:p>
            <a:pPr marL="0" indent="0">
              <a:buNone/>
            </a:pPr>
            <a:r>
              <a:rPr lang="en-US" sz="1800" dirty="0"/>
              <a:t> </a:t>
            </a:r>
          </a:p>
          <a:p>
            <a:pPr marL="0" indent="0">
              <a:buNone/>
            </a:pPr>
            <a:endParaRPr lang="en-US" sz="1800" dirty="0"/>
          </a:p>
          <a:p>
            <a:pPr marL="0" indent="0">
              <a:buNone/>
            </a:pPr>
            <a:r>
              <a:rPr lang="en-US" sz="1800" u="sng" dirty="0"/>
              <a:t>Two-Way-databinding</a:t>
            </a:r>
            <a:endParaRPr lang="fr-MA" sz="1800" dirty="0"/>
          </a:p>
          <a:p>
            <a:pPr marL="0" indent="0">
              <a:buNone/>
            </a:pPr>
            <a:r>
              <a:rPr lang="en-US" sz="1800" dirty="0"/>
              <a:t>For Two-Way-Binding to work, you need to enable the </a:t>
            </a:r>
            <a:r>
              <a:rPr lang="en-US" sz="1800" dirty="0" err="1"/>
              <a:t>ngModel</a:t>
            </a:r>
            <a:r>
              <a:rPr lang="en-US" sz="1800" dirty="0"/>
              <a:t>  directive by adding the </a:t>
            </a:r>
            <a:r>
              <a:rPr lang="en-US" sz="1800" dirty="0" err="1"/>
              <a:t>FormsModule</a:t>
            </a:r>
            <a:r>
              <a:rPr lang="en-US" sz="1800" dirty="0"/>
              <a:t>  to the imports[]  array in the </a:t>
            </a:r>
            <a:r>
              <a:rPr lang="en-US" sz="1800" dirty="0" err="1"/>
              <a:t>AppModule</a:t>
            </a:r>
            <a:r>
              <a:rPr lang="en-US" sz="1800" dirty="0"/>
              <a:t>.</a:t>
            </a:r>
            <a:endParaRPr lang="fr-MA" sz="1800" dirty="0"/>
          </a:p>
          <a:p>
            <a:pPr marL="0" indent="0">
              <a:buNone/>
            </a:pPr>
            <a:r>
              <a:rPr lang="en-US" sz="1800" dirty="0"/>
              <a:t> </a:t>
            </a:r>
            <a:endParaRPr lang="fr-MA" sz="1800" dirty="0"/>
          </a:p>
          <a:p>
            <a:pPr marL="0" indent="0">
              <a:buNone/>
            </a:pPr>
            <a:r>
              <a:rPr lang="en-US" sz="1800" dirty="0"/>
              <a:t>With two way databinding we combine property and event binding.</a:t>
            </a:r>
            <a:endParaRPr lang="fr-MA" sz="1800" dirty="0"/>
          </a:p>
          <a:p>
            <a:pPr marL="0" indent="0">
              <a:buNone/>
            </a:pPr>
            <a:r>
              <a:rPr lang="en-US" sz="1800" dirty="0"/>
              <a:t> </a:t>
            </a:r>
            <a:endParaRPr lang="fr-MA" sz="1800" dirty="0"/>
          </a:p>
          <a:p>
            <a:endParaRPr lang="fr-MA" sz="1800" dirty="0"/>
          </a:p>
        </p:txBody>
      </p:sp>
      <p:pic>
        <p:nvPicPr>
          <p:cNvPr id="4" name="Image 3">
            <a:extLst>
              <a:ext uri="{FF2B5EF4-FFF2-40B4-BE49-F238E27FC236}">
                <a16:creationId xmlns:a16="http://schemas.microsoft.com/office/drawing/2014/main" id="{F39F37C4-107A-447A-B3F3-53D691716846}"/>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6FCD76D1-BB03-4E59-8CAE-4A51F1E163F0}"/>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75B2C635-2547-44C1-8896-9369342ED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13B7BBA0-15B9-4695-91F8-A519727A04C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A66ADD57-56B4-4548-8386-0FB41CCC576F}"/>
              </a:ext>
            </a:extLst>
          </p:cNvPr>
          <p:cNvSpPr>
            <a:spLocks noChangeArrowheads="1"/>
          </p:cNvSpPr>
          <p:nvPr/>
        </p:nvSpPr>
        <p:spPr bwMode="auto">
          <a:xfrm>
            <a:off x="759852" y="3379887"/>
            <a:ext cx="4888473"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(click)</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onNewStudent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New </a:t>
            </a:r>
            <a:r>
              <a:rPr kumimoji="0" lang="fr-FR" altLang="fr-FR" sz="1400" b="0" i="0" u="none" strike="noStrike" cap="none" normalizeH="0" baseline="0" dirty="0" err="1">
                <a:ln>
                  <a:noFill/>
                </a:ln>
                <a:solidFill>
                  <a:srgbClr val="A9B7C6"/>
                </a:solidFill>
                <a:effectLst/>
                <a:latin typeface="JetBrains Mono"/>
              </a:rPr>
              <a:t>Student</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6F0D378E-0FB3-4805-9416-79B09FD59A64}"/>
              </a:ext>
            </a:extLst>
          </p:cNvPr>
          <p:cNvSpPr>
            <a:spLocks noChangeArrowheads="1"/>
          </p:cNvSpPr>
          <p:nvPr/>
        </p:nvSpPr>
        <p:spPr bwMode="auto">
          <a:xfrm>
            <a:off x="721752" y="6018312"/>
            <a:ext cx="4727961"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&lt;input </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name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5C261"/>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ngModel</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52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D8A54D-980E-4836-BCFD-270B7BA97221}"/>
              </a:ext>
            </a:extLst>
          </p:cNvPr>
          <p:cNvSpPr>
            <a:spLocks noGrp="1"/>
          </p:cNvSpPr>
          <p:nvPr>
            <p:ph type="title"/>
          </p:nvPr>
        </p:nvSpPr>
        <p:spPr/>
        <p:txBody>
          <a:bodyPr/>
          <a:lstStyle/>
          <a:p>
            <a:r>
              <a:rPr lang="fr-MA" dirty="0"/>
              <a:t>Basics: </a:t>
            </a:r>
            <a:r>
              <a:rPr lang="en-US" b="1" dirty="0"/>
              <a:t>Directives</a:t>
            </a:r>
            <a:endParaRPr lang="fr-MA" dirty="0"/>
          </a:p>
        </p:txBody>
      </p:sp>
      <p:sp>
        <p:nvSpPr>
          <p:cNvPr id="8" name="Rectangle 7">
            <a:extLst>
              <a:ext uri="{FF2B5EF4-FFF2-40B4-BE49-F238E27FC236}">
                <a16:creationId xmlns:a16="http://schemas.microsoft.com/office/drawing/2014/main" id="{92194E06-54F3-4484-99AD-0AE1D945D39F}"/>
              </a:ext>
            </a:extLst>
          </p:cNvPr>
          <p:cNvSpPr/>
          <p:nvPr/>
        </p:nvSpPr>
        <p:spPr>
          <a:xfrm>
            <a:off x="304800" y="2236690"/>
            <a:ext cx="9182100" cy="373757"/>
          </a:xfrm>
          <a:prstGeom prst="rect">
            <a:avLst/>
          </a:prstGeom>
        </p:spPr>
        <p:txBody>
          <a:bodyPr wrap="square">
            <a:spAutoFit/>
          </a:bodyPr>
          <a:lstStyle/>
          <a:p>
            <a:pPr marL="228600">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Directives are a</a:t>
            </a:r>
            <a:r>
              <a:rPr lang="en-US" dirty="0">
                <a:latin typeface="Arial" panose="020B0604020202020204" pitchFamily="34" charset="0"/>
                <a:ea typeface="Times New Roman" panose="02020603050405020304" pitchFamily="18" charset="0"/>
                <a:cs typeface="Times New Roman" panose="02020603050405020304" pitchFamily="18" charset="0"/>
              </a:rPr>
              <a:t>ttributes that changes the appearance or behavior of a DOM element.</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41EBD76F-D15F-4682-BD98-D4C2D788BABB}"/>
              </a:ext>
            </a:extLst>
          </p:cNvPr>
          <p:cNvSpPr/>
          <p:nvPr/>
        </p:nvSpPr>
        <p:spPr>
          <a:xfrm>
            <a:off x="514350" y="3094762"/>
            <a:ext cx="10477500" cy="2585323"/>
          </a:xfrm>
          <a:prstGeom prst="rect">
            <a:avLst/>
          </a:prstGeom>
        </p:spPr>
        <p:txBody>
          <a:bodyPr wrap="square">
            <a:spAutoFit/>
          </a:bodyPr>
          <a:lstStyle/>
          <a:p>
            <a:r>
              <a:rPr lang="en-US" dirty="0">
                <a:latin typeface="Roboto" panose="02000000000000000000"/>
              </a:rPr>
              <a:t>There are three kinds of directives in Angular:</a:t>
            </a:r>
          </a:p>
          <a:p>
            <a:endParaRPr lang="en-US" dirty="0">
              <a:latin typeface="Roboto" panose="02000000000000000000"/>
            </a:endParaRPr>
          </a:p>
          <a:p>
            <a:pPr>
              <a:buFont typeface="+mj-lt"/>
              <a:buAutoNum type="arabicPeriod"/>
            </a:pPr>
            <a:r>
              <a:rPr lang="en-US" dirty="0">
                <a:latin typeface="Roboto" panose="02000000000000000000"/>
              </a:rPr>
              <a:t>Components: directives with a template.</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Structural directives: change the DOM layout by adding and removing DOM elements, for example *</a:t>
            </a:r>
            <a:r>
              <a:rPr lang="en-US" dirty="0" err="1">
                <a:latin typeface="Roboto" panose="02000000000000000000"/>
              </a:rPr>
              <a:t>ngFor</a:t>
            </a:r>
            <a:r>
              <a:rPr lang="en-US" dirty="0">
                <a:latin typeface="Roboto" panose="02000000000000000000"/>
              </a:rPr>
              <a:t> and *</a:t>
            </a:r>
            <a:r>
              <a:rPr lang="en-US" dirty="0" err="1">
                <a:latin typeface="Roboto" panose="02000000000000000000"/>
              </a:rPr>
              <a:t>ngIf</a:t>
            </a:r>
            <a:r>
              <a:rPr lang="en-US" dirty="0">
                <a:latin typeface="Roboto" panose="02000000000000000000"/>
              </a:rPr>
              <a:t>.</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Attribute directives: change the appearance or behavior of an element, component, or another directive, for example </a:t>
            </a:r>
            <a:r>
              <a:rPr lang="en-US" dirty="0" err="1">
                <a:latin typeface="Roboto" panose="02000000000000000000"/>
              </a:rPr>
              <a:t>ngStyle</a:t>
            </a:r>
            <a:endParaRPr lang="en-US" b="0" i="0" dirty="0">
              <a:effectLst/>
              <a:latin typeface="Roboto" panose="02000000000000000000"/>
            </a:endParaRPr>
          </a:p>
        </p:txBody>
      </p:sp>
      <p:pic>
        <p:nvPicPr>
          <p:cNvPr id="10" name="Image 9">
            <a:extLst>
              <a:ext uri="{FF2B5EF4-FFF2-40B4-BE49-F238E27FC236}">
                <a16:creationId xmlns:a16="http://schemas.microsoft.com/office/drawing/2014/main" id="{10782C89-B5EF-40D4-A66B-4B503F377D73}"/>
              </a:ext>
            </a:extLst>
          </p:cNvPr>
          <p:cNvPicPr>
            <a:picLocks noChangeAspect="1"/>
          </p:cNvPicPr>
          <p:nvPr/>
        </p:nvPicPr>
        <p:blipFill>
          <a:blip r:embed="rId2"/>
          <a:stretch>
            <a:fillRect/>
          </a:stretch>
        </p:blipFill>
        <p:spPr>
          <a:xfrm>
            <a:off x="-1" y="89834"/>
            <a:ext cx="1519707" cy="412759"/>
          </a:xfrm>
          <a:prstGeom prst="rect">
            <a:avLst/>
          </a:prstGeom>
        </p:spPr>
      </p:pic>
      <p:grpSp>
        <p:nvGrpSpPr>
          <p:cNvPr id="11" name="Groupe 10">
            <a:extLst>
              <a:ext uri="{FF2B5EF4-FFF2-40B4-BE49-F238E27FC236}">
                <a16:creationId xmlns:a16="http://schemas.microsoft.com/office/drawing/2014/main" id="{3A63DDCD-B5F0-43EC-967D-EA7D932A7895}"/>
              </a:ext>
            </a:extLst>
          </p:cNvPr>
          <p:cNvGrpSpPr/>
          <p:nvPr/>
        </p:nvGrpSpPr>
        <p:grpSpPr>
          <a:xfrm>
            <a:off x="10341906" y="73479"/>
            <a:ext cx="1674086" cy="445469"/>
            <a:chOff x="10071447" y="73479"/>
            <a:chExt cx="1674086" cy="445469"/>
          </a:xfrm>
        </p:grpSpPr>
        <p:pic>
          <p:nvPicPr>
            <p:cNvPr id="12" name="Image 11">
              <a:extLst>
                <a:ext uri="{FF2B5EF4-FFF2-40B4-BE49-F238E27FC236}">
                  <a16:creationId xmlns:a16="http://schemas.microsoft.com/office/drawing/2014/main" id="{FDD0F9E4-F67B-4E84-959A-E697F68CA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3" name="ZoneTexte 12">
              <a:extLst>
                <a:ext uri="{FF2B5EF4-FFF2-40B4-BE49-F238E27FC236}">
                  <a16:creationId xmlns:a16="http://schemas.microsoft.com/office/drawing/2014/main" id="{9334F48A-B2AB-4DDA-8BAC-C680560906C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4016872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EC540-2496-4AA0-B249-363C4EB14606}"/>
              </a:ext>
            </a:extLst>
          </p:cNvPr>
          <p:cNvSpPr>
            <a:spLocks noGrp="1"/>
          </p:cNvSpPr>
          <p:nvPr>
            <p:ph type="title"/>
          </p:nvPr>
        </p:nvSpPr>
        <p:spPr/>
        <p:txBody>
          <a:bodyPr/>
          <a:lstStyle/>
          <a:p>
            <a:r>
              <a:rPr lang="fr-MA" dirty="0"/>
              <a:t>Basics: </a:t>
            </a:r>
            <a:r>
              <a:rPr lang="fr-MA" dirty="0" err="1"/>
              <a:t>NgIf</a:t>
            </a:r>
            <a:endParaRPr lang="fr-MA" dirty="0"/>
          </a:p>
        </p:txBody>
      </p:sp>
      <p:sp>
        <p:nvSpPr>
          <p:cNvPr id="3" name="Espace réservé du contenu 2">
            <a:extLst>
              <a:ext uri="{FF2B5EF4-FFF2-40B4-BE49-F238E27FC236}">
                <a16:creationId xmlns:a16="http://schemas.microsoft.com/office/drawing/2014/main" id="{FC83C1A0-5817-484E-B20F-5AD14479D46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With else</a:t>
            </a:r>
            <a:endParaRPr lang="fr-MA" dirty="0"/>
          </a:p>
          <a:p>
            <a:endParaRPr lang="fr-MA" dirty="0"/>
          </a:p>
        </p:txBody>
      </p:sp>
      <p:pic>
        <p:nvPicPr>
          <p:cNvPr id="4" name="Image 3">
            <a:extLst>
              <a:ext uri="{FF2B5EF4-FFF2-40B4-BE49-F238E27FC236}">
                <a16:creationId xmlns:a16="http://schemas.microsoft.com/office/drawing/2014/main" id="{CBC93611-8EAB-402D-BEF4-91F716E4B515}"/>
              </a:ext>
            </a:extLst>
          </p:cNvPr>
          <p:cNvPicPr>
            <a:picLocks noChangeAspect="1"/>
          </p:cNvPicPr>
          <p:nvPr/>
        </p:nvPicPr>
        <p:blipFill>
          <a:blip r:embed="rId2"/>
          <a:stretch>
            <a:fillRect/>
          </a:stretch>
        </p:blipFill>
        <p:spPr>
          <a:xfrm>
            <a:off x="-1" y="80309"/>
            <a:ext cx="1519707" cy="412759"/>
          </a:xfrm>
          <a:prstGeom prst="rect">
            <a:avLst/>
          </a:prstGeom>
        </p:spPr>
      </p:pic>
      <p:grpSp>
        <p:nvGrpSpPr>
          <p:cNvPr id="5" name="Groupe 4">
            <a:extLst>
              <a:ext uri="{FF2B5EF4-FFF2-40B4-BE49-F238E27FC236}">
                <a16:creationId xmlns:a16="http://schemas.microsoft.com/office/drawing/2014/main" id="{4E8CBF4B-9961-4818-9497-809EBE2BF231}"/>
              </a:ext>
            </a:extLst>
          </p:cNvPr>
          <p:cNvGrpSpPr/>
          <p:nvPr/>
        </p:nvGrpSpPr>
        <p:grpSpPr>
          <a:xfrm>
            <a:off x="10341906" y="63954"/>
            <a:ext cx="1674086" cy="445469"/>
            <a:chOff x="10071447" y="73479"/>
            <a:chExt cx="1674086" cy="445469"/>
          </a:xfrm>
        </p:grpSpPr>
        <p:pic>
          <p:nvPicPr>
            <p:cNvPr id="6" name="Image 5">
              <a:extLst>
                <a:ext uri="{FF2B5EF4-FFF2-40B4-BE49-F238E27FC236}">
                  <a16:creationId xmlns:a16="http://schemas.microsoft.com/office/drawing/2014/main" id="{886E1E6B-AB62-48A2-B760-BCC0586F8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7C9B033-2FDE-4859-962D-7CAD6BD5BC6E}"/>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2">
            <a:extLst>
              <a:ext uri="{FF2B5EF4-FFF2-40B4-BE49-F238E27FC236}">
                <a16:creationId xmlns:a16="http://schemas.microsoft.com/office/drawing/2014/main" id="{E0964D5B-6478-4335-B215-2D1A39BDF80D}"/>
              </a:ext>
            </a:extLst>
          </p:cNvPr>
          <p:cNvSpPr>
            <a:spLocks noChangeArrowheads="1"/>
          </p:cNvSpPr>
          <p:nvPr/>
        </p:nvSpPr>
        <p:spPr bwMode="auto">
          <a:xfrm>
            <a:off x="609600" y="2396196"/>
            <a:ext cx="230864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&lt;p </a:t>
            </a:r>
            <a:r>
              <a:rPr kumimoji="0" lang="fr-FR" altLang="fr-FR" sz="1600" b="0" i="1" u="none" strike="noStrike" cap="none" normalizeH="0" baseline="0">
                <a:ln>
                  <a:noFill/>
                </a:ln>
                <a:solidFill>
                  <a:srgbClr val="9876AA"/>
                </a:solidFill>
                <a:effectLst/>
                <a:latin typeface="JetBrains Mono"/>
              </a:rPr>
              <a:t>*ngIf</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boolean</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&gt;&lt;/p&gt;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48B868B-3E61-4A47-867C-6E597C95FDD8}"/>
              </a:ext>
            </a:extLst>
          </p:cNvPr>
          <p:cNvSpPr>
            <a:spLocks noChangeArrowheads="1"/>
          </p:cNvSpPr>
          <p:nvPr/>
        </p:nvSpPr>
        <p:spPr bwMode="auto">
          <a:xfrm>
            <a:off x="609600" y="4303241"/>
            <a:ext cx="3199915"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ngIf</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boolean</a:t>
            </a: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else</a:t>
            </a:r>
            <a:r>
              <a:rPr kumimoji="0" lang="fr-FR" altLang="fr-FR" sz="1400" b="0" i="0" u="none" strike="noStrike" cap="none" normalizeH="0" baseline="0" dirty="0">
                <a:ln>
                  <a:noFill/>
                </a:ln>
                <a:solidFill>
                  <a:srgbClr val="CC7832"/>
                </a:solidFill>
                <a:effectLst/>
                <a:latin typeface="JetBrains Mono"/>
              </a:rPr>
              <a:t> </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1" i="1" u="none" strike="noStrike" cap="none" normalizeH="0" baseline="0" dirty="0">
                <a:ln>
                  <a:noFill/>
                </a:ln>
                <a:solidFill>
                  <a:srgbClr val="9876AA"/>
                </a:solidFill>
                <a:effectLst/>
                <a:latin typeface="JetBrains Mono"/>
              </a:rPr>
              <a:t> </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&gt;&lt;/p&gt;</a:t>
            </a:r>
            <a:br>
              <a:rPr kumimoji="0" lang="fr-FR" altLang="fr-FR" sz="1400" b="0" i="0" u="none" strike="noStrike" cap="none" normalizeH="0" baseline="0" dirty="0">
                <a:ln>
                  <a:noFill/>
                </a:ln>
                <a:solidFill>
                  <a:srgbClr val="E8BF6A"/>
                </a:solidFill>
                <a:effectLst/>
                <a:latin typeface="JetBrains Mono"/>
              </a:rPr>
            </a:b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208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0484B-50F3-4126-BA9E-F289561BDCFD}"/>
              </a:ext>
            </a:extLst>
          </p:cNvPr>
          <p:cNvSpPr>
            <a:spLocks noGrp="1"/>
          </p:cNvSpPr>
          <p:nvPr>
            <p:ph type="title"/>
          </p:nvPr>
        </p:nvSpPr>
        <p:spPr/>
        <p:txBody>
          <a:bodyPr/>
          <a:lstStyle/>
          <a:p>
            <a:r>
              <a:rPr lang="fr-MA" dirty="0"/>
              <a:t>Basics: </a:t>
            </a:r>
            <a:r>
              <a:rPr lang="fr-MA" dirty="0" err="1"/>
              <a:t>NgStyle</a:t>
            </a:r>
            <a:endParaRPr lang="fr-MA" dirty="0"/>
          </a:p>
        </p:txBody>
      </p:sp>
      <p:sp>
        <p:nvSpPr>
          <p:cNvPr id="3" name="Espace réservé du contenu 2">
            <a:extLst>
              <a:ext uri="{FF2B5EF4-FFF2-40B4-BE49-F238E27FC236}">
                <a16:creationId xmlns:a16="http://schemas.microsoft.com/office/drawing/2014/main" id="{968BB794-F986-49EC-9222-6E7B2322AC60}"/>
              </a:ext>
            </a:extLst>
          </p:cNvPr>
          <p:cNvSpPr>
            <a:spLocks noGrp="1"/>
          </p:cNvSpPr>
          <p:nvPr>
            <p:ph idx="1"/>
          </p:nvPr>
        </p:nvSpPr>
        <p:spPr>
          <a:xfrm>
            <a:off x="759852" y="4014551"/>
            <a:ext cx="9613861" cy="477424"/>
          </a:xfrm>
        </p:spPr>
        <p:txBody>
          <a:bodyPr>
            <a:normAutofit/>
          </a:bodyPr>
          <a:lstStyle/>
          <a:p>
            <a:pPr marL="0" indent="0">
              <a:buNone/>
            </a:pPr>
            <a:r>
              <a:rPr lang="fr-MA" sz="1800" b="1" dirty="0" err="1"/>
              <a:t>with</a:t>
            </a:r>
            <a:r>
              <a:rPr lang="fr-MA" sz="1800" b="1" dirty="0"/>
              <a:t> a </a:t>
            </a:r>
            <a:r>
              <a:rPr lang="fr-MA" sz="1800" b="1" dirty="0" err="1"/>
              <a:t>function</a:t>
            </a:r>
            <a:r>
              <a:rPr lang="fr-MA" sz="1800" b="1" dirty="0"/>
              <a:t>:</a:t>
            </a:r>
            <a:endParaRPr lang="en-US" sz="1800" b="1" dirty="0">
              <a:solidFill>
                <a:srgbClr val="F0E68C"/>
              </a:solidFill>
              <a:latin typeface="Menlo"/>
            </a:endParaRPr>
          </a:p>
        </p:txBody>
      </p:sp>
      <p:pic>
        <p:nvPicPr>
          <p:cNvPr id="4" name="Image 3">
            <a:extLst>
              <a:ext uri="{FF2B5EF4-FFF2-40B4-BE49-F238E27FC236}">
                <a16:creationId xmlns:a16="http://schemas.microsoft.com/office/drawing/2014/main" id="{A03FFE5E-898D-4E6C-9086-50E1CDA32C7D}"/>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CB18A725-8E0C-402E-8D6D-FD5D650E881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AF82526B-E706-48F0-B42D-2A090651B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6A11B42-9CBC-430F-92D6-BB21D6930BB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3C366CE-D431-4981-85A5-F84C67D66FDA}"/>
              </a:ext>
            </a:extLst>
          </p:cNvPr>
          <p:cNvSpPr>
            <a:spLocks noChangeArrowheads="1"/>
          </p:cNvSpPr>
          <p:nvPr/>
        </p:nvSpPr>
        <p:spPr bwMode="auto">
          <a:xfrm>
            <a:off x="759852" y="4727362"/>
            <a:ext cx="43799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&lt;p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ngStyle</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err="1">
                <a:ln>
                  <a:noFill/>
                </a:ln>
                <a:solidFill>
                  <a:srgbClr val="A9B7C6"/>
                </a:solidFill>
                <a:effectLst/>
                <a:latin typeface="JetBrains Mono"/>
              </a:rPr>
              <a:t>:getColor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&gt;&lt;/p&gt;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29F035C-2FAF-4528-A194-43C5CB0DF8B0}"/>
              </a:ext>
            </a:extLst>
          </p:cNvPr>
          <p:cNvSpPr>
            <a:spLocks noChangeArrowheads="1"/>
          </p:cNvSpPr>
          <p:nvPr/>
        </p:nvSpPr>
        <p:spPr bwMode="auto">
          <a:xfrm>
            <a:off x="759852" y="5557440"/>
            <a:ext cx="332385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getColor</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CC7832"/>
                </a:solidFill>
                <a:effectLst/>
                <a:latin typeface="JetBrains Mono"/>
              </a:rPr>
              <a:t>return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.status</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done</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'green'</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3AFC620-A3A6-49C5-A9AF-BC778B392BC1}"/>
              </a:ext>
            </a:extLst>
          </p:cNvPr>
          <p:cNvSpPr/>
          <p:nvPr/>
        </p:nvSpPr>
        <p:spPr>
          <a:xfrm>
            <a:off x="759852" y="2457961"/>
            <a:ext cx="1733167" cy="369332"/>
          </a:xfrm>
          <a:prstGeom prst="rect">
            <a:avLst/>
          </a:prstGeom>
        </p:spPr>
        <p:txBody>
          <a:bodyPr wrap="none">
            <a:spAutoFit/>
          </a:bodyPr>
          <a:lstStyle/>
          <a:p>
            <a:r>
              <a:rPr lang="fr-MA" b="1" dirty="0" err="1"/>
              <a:t>with</a:t>
            </a:r>
            <a:r>
              <a:rPr lang="fr-MA" b="1" dirty="0"/>
              <a:t> a Object:</a:t>
            </a:r>
            <a:endParaRPr lang="en-US" b="1" dirty="0">
              <a:solidFill>
                <a:srgbClr val="F0E68C"/>
              </a:solidFill>
              <a:latin typeface="Menlo"/>
            </a:endParaRPr>
          </a:p>
        </p:txBody>
      </p:sp>
      <p:sp>
        <p:nvSpPr>
          <p:cNvPr id="16" name="Rectangle 4">
            <a:extLst>
              <a:ext uri="{FF2B5EF4-FFF2-40B4-BE49-F238E27FC236}">
                <a16:creationId xmlns:a16="http://schemas.microsoft.com/office/drawing/2014/main" id="{9334FF1C-B1EB-4284-BD1A-DDD32C455FFF}"/>
              </a:ext>
            </a:extLst>
          </p:cNvPr>
          <p:cNvSpPr>
            <a:spLocks noChangeArrowheads="1"/>
          </p:cNvSpPr>
          <p:nvPr/>
        </p:nvSpPr>
        <p:spPr bwMode="auto">
          <a:xfrm>
            <a:off x="759852" y="3081383"/>
            <a:ext cx="458709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ngStyle</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9876AA"/>
                </a:solidFill>
                <a:effectLst/>
                <a:latin typeface="JetBrains Mono"/>
              </a:rPr>
              <a:t>background</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Click Me!</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0051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C4564-1902-4F02-BA15-6C54E89FB905}"/>
              </a:ext>
            </a:extLst>
          </p:cNvPr>
          <p:cNvSpPr>
            <a:spLocks noGrp="1"/>
          </p:cNvSpPr>
          <p:nvPr>
            <p:ph type="title"/>
          </p:nvPr>
        </p:nvSpPr>
        <p:spPr/>
        <p:txBody>
          <a:bodyPr/>
          <a:lstStyle/>
          <a:p>
            <a:r>
              <a:rPr lang="fr-MA" dirty="0"/>
              <a:t>Basics: </a:t>
            </a:r>
            <a:r>
              <a:rPr lang="fr-MA" dirty="0" err="1"/>
              <a:t>NgClass</a:t>
            </a:r>
            <a:endParaRPr lang="fr-MA" dirty="0"/>
          </a:p>
        </p:txBody>
      </p:sp>
      <p:pic>
        <p:nvPicPr>
          <p:cNvPr id="4" name="Image 3">
            <a:extLst>
              <a:ext uri="{FF2B5EF4-FFF2-40B4-BE49-F238E27FC236}">
                <a16:creationId xmlns:a16="http://schemas.microsoft.com/office/drawing/2014/main" id="{07D5C0F0-54C0-4672-AA7E-A0252A9177AB}"/>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E7E68A1-BE72-4C17-BAD0-7FA0905C1BCB}"/>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4393841-AB10-47CA-824E-513263CE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82906D7-0790-47E3-B370-135724A3A499}"/>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2">
            <a:extLst>
              <a:ext uri="{FF2B5EF4-FFF2-40B4-BE49-F238E27FC236}">
                <a16:creationId xmlns:a16="http://schemas.microsoft.com/office/drawing/2014/main" id="{F57AE4B6-856E-486E-B09F-E410468BAAC2}"/>
              </a:ext>
            </a:extLst>
          </p:cNvPr>
          <p:cNvSpPr>
            <a:spLocks noChangeArrowheads="1"/>
          </p:cNvSpPr>
          <p:nvPr/>
        </p:nvSpPr>
        <p:spPr bwMode="auto">
          <a:xfrm>
            <a:off x="914400" y="2829616"/>
            <a:ext cx="3144515"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16A0843-CDB9-4AE0-BB3D-3146B472487B}"/>
              </a:ext>
            </a:extLst>
          </p:cNvPr>
          <p:cNvSpPr/>
          <p:nvPr/>
        </p:nvSpPr>
        <p:spPr>
          <a:xfrm>
            <a:off x="759852" y="2457961"/>
            <a:ext cx="2177199" cy="369332"/>
          </a:xfrm>
          <a:prstGeom prst="rect">
            <a:avLst/>
          </a:prstGeom>
        </p:spPr>
        <p:txBody>
          <a:bodyPr wrap="none">
            <a:spAutoFit/>
          </a:bodyPr>
          <a:lstStyle/>
          <a:p>
            <a:r>
              <a:rPr lang="fr-MA" b="1" dirty="0" err="1"/>
              <a:t>with</a:t>
            </a:r>
            <a:r>
              <a:rPr lang="fr-MA" b="1" dirty="0"/>
              <a:t> a class </a:t>
            </a:r>
            <a:r>
              <a:rPr lang="fr-MA" b="1" dirty="0" err="1"/>
              <a:t>name</a:t>
            </a:r>
            <a:r>
              <a:rPr lang="fr-MA" b="1" dirty="0"/>
              <a:t>:</a:t>
            </a:r>
            <a:endParaRPr lang="en-US" b="1" dirty="0">
              <a:solidFill>
                <a:srgbClr val="F0E68C"/>
              </a:solidFill>
              <a:latin typeface="Menlo"/>
            </a:endParaRPr>
          </a:p>
        </p:txBody>
      </p:sp>
      <p:sp>
        <p:nvSpPr>
          <p:cNvPr id="14" name="Rectangle 3">
            <a:extLst>
              <a:ext uri="{FF2B5EF4-FFF2-40B4-BE49-F238E27FC236}">
                <a16:creationId xmlns:a16="http://schemas.microsoft.com/office/drawing/2014/main" id="{165DF49D-D4B9-4B5F-84DC-A4AEE6962675}"/>
              </a:ext>
            </a:extLst>
          </p:cNvPr>
          <p:cNvSpPr>
            <a:spLocks noChangeArrowheads="1"/>
          </p:cNvSpPr>
          <p:nvPr/>
        </p:nvSpPr>
        <p:spPr bwMode="auto">
          <a:xfrm>
            <a:off x="8839200" y="2382559"/>
            <a:ext cx="2158732"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online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blue</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active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background-</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yellow</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6BD9352E-FBB3-4C3B-A0AD-AC9F02075C91}"/>
              </a:ext>
            </a:extLst>
          </p:cNvPr>
          <p:cNvSpPr>
            <a:spLocks noChangeArrowheads="1"/>
          </p:cNvSpPr>
          <p:nvPr/>
        </p:nvSpPr>
        <p:spPr bwMode="auto">
          <a:xfrm>
            <a:off x="914400" y="3876819"/>
            <a:ext cx="361887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 active'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A847D3AC-CE9E-476E-BDB7-89D762DCB2A2}"/>
              </a:ext>
            </a:extLst>
          </p:cNvPr>
          <p:cNvSpPr/>
          <p:nvPr/>
        </p:nvSpPr>
        <p:spPr>
          <a:xfrm>
            <a:off x="759851" y="3428999"/>
            <a:ext cx="3143809" cy="369332"/>
          </a:xfrm>
          <a:prstGeom prst="rect">
            <a:avLst/>
          </a:prstGeom>
        </p:spPr>
        <p:txBody>
          <a:bodyPr wrap="none">
            <a:spAutoFit/>
          </a:bodyPr>
          <a:lstStyle/>
          <a:p>
            <a:r>
              <a:rPr lang="fr-MA" b="1" dirty="0" err="1"/>
              <a:t>with</a:t>
            </a:r>
            <a:r>
              <a:rPr lang="fr-MA" b="1" dirty="0"/>
              <a:t> a multiple class </a:t>
            </a:r>
            <a:r>
              <a:rPr lang="fr-MA" b="1" dirty="0" err="1"/>
              <a:t>name</a:t>
            </a:r>
            <a:r>
              <a:rPr lang="fr-MA" b="1" dirty="0"/>
              <a:t>:</a:t>
            </a:r>
            <a:endParaRPr lang="en-US" b="1" dirty="0">
              <a:solidFill>
                <a:srgbClr val="F0E68C"/>
              </a:solidFill>
              <a:latin typeface="Menlo"/>
            </a:endParaRPr>
          </a:p>
        </p:txBody>
      </p:sp>
      <p:sp>
        <p:nvSpPr>
          <p:cNvPr id="17" name="Rectangle 5">
            <a:extLst>
              <a:ext uri="{FF2B5EF4-FFF2-40B4-BE49-F238E27FC236}">
                <a16:creationId xmlns:a16="http://schemas.microsoft.com/office/drawing/2014/main" id="{4253BFED-AAD0-438C-8785-1A9859305636}"/>
              </a:ext>
            </a:extLst>
          </p:cNvPr>
          <p:cNvSpPr>
            <a:spLocks noChangeArrowheads="1"/>
          </p:cNvSpPr>
          <p:nvPr/>
        </p:nvSpPr>
        <p:spPr bwMode="auto">
          <a:xfrm>
            <a:off x="914400" y="5026627"/>
            <a:ext cx="463133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9876AA"/>
                </a:solidFill>
                <a:effectLst/>
                <a:latin typeface="JetBrains Mono"/>
              </a:rPr>
              <a:t>active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426023C5-ACDD-4A99-88E4-706A82612CE6}"/>
              </a:ext>
            </a:extLst>
          </p:cNvPr>
          <p:cNvSpPr/>
          <p:nvPr/>
        </p:nvSpPr>
        <p:spPr>
          <a:xfrm>
            <a:off x="787835" y="4492673"/>
            <a:ext cx="3908442" cy="369332"/>
          </a:xfrm>
          <a:prstGeom prst="rect">
            <a:avLst/>
          </a:prstGeom>
        </p:spPr>
        <p:txBody>
          <a:bodyPr wrap="none">
            <a:spAutoFit/>
          </a:bodyPr>
          <a:lstStyle/>
          <a:p>
            <a:r>
              <a:rPr lang="fr-MA" b="1" dirty="0" err="1"/>
              <a:t>Conditionnal</a:t>
            </a:r>
            <a:r>
              <a:rPr lang="fr-MA" b="1" dirty="0"/>
              <a:t> application of classes</a:t>
            </a:r>
            <a:endParaRPr lang="en-US" b="1" dirty="0">
              <a:solidFill>
                <a:srgbClr val="F0E68C"/>
              </a:solidFill>
              <a:latin typeface="Menlo"/>
            </a:endParaRPr>
          </a:p>
        </p:txBody>
      </p:sp>
      <p:sp>
        <p:nvSpPr>
          <p:cNvPr id="20" name="Rectangle 6">
            <a:extLst>
              <a:ext uri="{FF2B5EF4-FFF2-40B4-BE49-F238E27FC236}">
                <a16:creationId xmlns:a16="http://schemas.microsoft.com/office/drawing/2014/main" id="{4B74FDE1-4684-44C8-A2D0-2E3A60461610}"/>
              </a:ext>
            </a:extLst>
          </p:cNvPr>
          <p:cNvSpPr>
            <a:spLocks noChangeArrowheads="1"/>
          </p:cNvSpPr>
          <p:nvPr/>
        </p:nvSpPr>
        <p:spPr bwMode="auto">
          <a:xfrm>
            <a:off x="914400" y="6039423"/>
            <a:ext cx="3871894"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!isValid }</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24200B3B-7CA5-4851-A79B-612CD68DF542}"/>
              </a:ext>
            </a:extLst>
          </p:cNvPr>
          <p:cNvSpPr/>
          <p:nvPr/>
        </p:nvSpPr>
        <p:spPr>
          <a:xfrm>
            <a:off x="787835" y="5567024"/>
            <a:ext cx="2021707" cy="369332"/>
          </a:xfrm>
          <a:prstGeom prst="rect">
            <a:avLst/>
          </a:prstGeom>
        </p:spPr>
        <p:txBody>
          <a:bodyPr wrap="none">
            <a:spAutoFit/>
          </a:bodyPr>
          <a:lstStyle/>
          <a:p>
            <a:r>
              <a:rPr lang="fr-MA" b="1" dirty="0" err="1"/>
              <a:t>With</a:t>
            </a:r>
            <a:r>
              <a:rPr lang="fr-MA" b="1" dirty="0"/>
              <a:t> </a:t>
            </a:r>
            <a:r>
              <a:rPr lang="fr-MA" b="1" dirty="0" err="1"/>
              <a:t>databinding</a:t>
            </a:r>
            <a:endParaRPr lang="en-US" b="1" dirty="0">
              <a:solidFill>
                <a:srgbClr val="F0E68C"/>
              </a:solidFill>
              <a:latin typeface="Menlo"/>
            </a:endParaRPr>
          </a:p>
        </p:txBody>
      </p:sp>
    </p:spTree>
    <p:extLst>
      <p:ext uri="{BB962C8B-B14F-4D97-AF65-F5344CB8AC3E}">
        <p14:creationId xmlns:p14="http://schemas.microsoft.com/office/powerpoint/2010/main" val="398400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Basics: </a:t>
            </a:r>
            <a:r>
              <a:rPr lang="fr-MA" dirty="0" err="1"/>
              <a:t>NgFor</a:t>
            </a:r>
            <a:endParaRPr lang="fr-MA" dirty="0"/>
          </a:p>
        </p:txBody>
      </p:sp>
      <p:sp>
        <p:nvSpPr>
          <p:cNvPr id="3" name="Espace réservé du contenu 2">
            <a:extLst>
              <a:ext uri="{FF2B5EF4-FFF2-40B4-BE49-F238E27FC236}">
                <a16:creationId xmlns:a16="http://schemas.microsoft.com/office/drawing/2014/main" id="{32B08630-774F-4B93-AA0F-30EC97F4C50A}"/>
              </a:ext>
            </a:extLst>
          </p:cNvPr>
          <p:cNvSpPr>
            <a:spLocks noGrp="1"/>
          </p:cNvSpPr>
          <p:nvPr>
            <p:ph idx="1"/>
          </p:nvPr>
        </p:nvSpPr>
        <p:spPr>
          <a:xfrm>
            <a:off x="680321" y="2343696"/>
            <a:ext cx="9613861" cy="3599316"/>
          </a:xfrm>
        </p:spPr>
        <p:txBody>
          <a:bodyPr/>
          <a:lstStyle/>
          <a:p>
            <a:endParaRPr lang="fr-MA" dirty="0"/>
          </a:p>
          <a:p>
            <a:pPr marL="0" indent="0">
              <a:buNone/>
            </a:pPr>
            <a:endParaRPr lang="en-US" dirty="0"/>
          </a:p>
          <a:p>
            <a:pPr marL="0" indent="0">
              <a:buNone/>
            </a:pPr>
            <a:endParaRPr lang="en-US" dirty="0"/>
          </a:p>
          <a:p>
            <a:pPr marL="0" indent="0">
              <a:buNone/>
            </a:pPr>
            <a:endParaRPr lang="en-US" dirty="0"/>
          </a:p>
          <a:p>
            <a:pPr marL="0" indent="0">
              <a:buNone/>
            </a:pPr>
            <a:r>
              <a:rPr lang="en-US" dirty="0"/>
              <a:t>Get the index</a:t>
            </a:r>
            <a:endParaRPr lang="fr-MA" dirty="0"/>
          </a:p>
          <a:p>
            <a:pPr marL="0" indent="0">
              <a:buNone/>
            </a:pPr>
            <a:endParaRPr lang="en-US" dirty="0"/>
          </a:p>
          <a:p>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7101535B-9164-48E3-BA88-0F6F3BEC07C1}"/>
              </a:ext>
            </a:extLst>
          </p:cNvPr>
          <p:cNvSpPr>
            <a:spLocks noChangeArrowheads="1"/>
          </p:cNvSpPr>
          <p:nvPr/>
        </p:nvSpPr>
        <p:spPr bwMode="auto">
          <a:xfrm>
            <a:off x="776517" y="2627412"/>
            <a:ext cx="224260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ngFor</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let </a:t>
            </a:r>
            <a:r>
              <a:rPr kumimoji="0" lang="fr-FR" altLang="fr-FR" sz="1400" b="1" i="1" u="none" strike="noStrike" cap="none" normalizeH="0" baseline="0" dirty="0">
                <a:ln>
                  <a:noFill/>
                </a:ln>
                <a:solidFill>
                  <a:srgbClr val="9876AA"/>
                </a:solidFill>
                <a:effectLst/>
                <a:latin typeface="JetBrains Mono"/>
              </a:rPr>
              <a:t>std </a:t>
            </a:r>
            <a:r>
              <a:rPr kumimoji="0" lang="fr-FR" altLang="fr-FR" sz="1400" b="0" i="0" u="none" strike="noStrike" cap="none" normalizeH="0" baseline="0" dirty="0">
                <a:ln>
                  <a:noFill/>
                </a:ln>
                <a:solidFill>
                  <a:srgbClr val="A9B7C6"/>
                </a:solidFill>
                <a:effectLst/>
                <a:latin typeface="JetBrains Mono"/>
              </a:rPr>
              <a:t>of </a:t>
            </a:r>
            <a:r>
              <a:rPr kumimoji="0" lang="fr-FR" altLang="fr-FR" sz="1400" b="0" i="0" u="none" strike="noStrike" cap="none" normalizeH="0" baseline="0" dirty="0" err="1">
                <a:ln>
                  <a:noFill/>
                </a:ln>
                <a:solidFill>
                  <a:srgbClr val="9876AA"/>
                </a:solidFill>
                <a:effectLst/>
                <a:latin typeface="JetBrains Mono"/>
              </a:rPr>
              <a:t>students</a:t>
            </a:r>
            <a:r>
              <a:rPr kumimoji="0" lang="fr-FR" altLang="fr-FR" sz="1400" b="0" i="0" u="none" strike="noStrike" cap="none" normalizeH="0" baseline="0" dirty="0">
                <a:ln>
                  <a:noFill/>
                </a:ln>
                <a:solidFill>
                  <a:srgbClr val="A5C261"/>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FB8D917-BFA3-465F-A1CB-4440CB3736C0}"/>
              </a:ext>
            </a:extLst>
          </p:cNvPr>
          <p:cNvSpPr>
            <a:spLocks noChangeArrowheads="1"/>
          </p:cNvSpPr>
          <p:nvPr/>
        </p:nvSpPr>
        <p:spPr bwMode="auto">
          <a:xfrm>
            <a:off x="776517" y="4932462"/>
            <a:ext cx="313342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a:ln>
                  <a:noFill/>
                </a:ln>
                <a:solidFill>
                  <a:srgbClr val="9876AA"/>
                </a:solidFill>
                <a:effectLst/>
                <a:latin typeface="JetBrains Mono"/>
              </a:rPr>
              <a:t>*ngFor</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CC7832"/>
                </a:solidFill>
                <a:effectLst/>
                <a:latin typeface="JetBrains Mono"/>
              </a:rPr>
              <a:t>let </a:t>
            </a:r>
            <a:r>
              <a:rPr kumimoji="0" lang="fr-FR" altLang="fr-FR" sz="1400" b="1" i="1" u="none" strike="noStrike" cap="none" normalizeH="0" baseline="0">
                <a:ln>
                  <a:noFill/>
                </a:ln>
                <a:solidFill>
                  <a:srgbClr val="9876AA"/>
                </a:solidFill>
                <a:effectLst/>
                <a:latin typeface="JetBrains Mono"/>
              </a:rPr>
              <a:t>std </a:t>
            </a:r>
            <a:r>
              <a:rPr kumimoji="0" lang="fr-FR" altLang="fr-FR" sz="1400" b="0" i="0" u="none" strike="noStrike" cap="none" normalizeH="0" baseline="0">
                <a:ln>
                  <a:noFill/>
                </a:ln>
                <a:solidFill>
                  <a:srgbClr val="A9B7C6"/>
                </a:solidFill>
                <a:effectLst/>
                <a:latin typeface="JetBrains Mono"/>
              </a:rPr>
              <a:t>of </a:t>
            </a:r>
            <a:r>
              <a:rPr kumimoji="0" lang="fr-FR" altLang="fr-FR" sz="1400" b="0" i="0" u="none" strike="noStrike" cap="none" normalizeH="0" baseline="0">
                <a:ln>
                  <a:noFill/>
                </a:ln>
                <a:solidFill>
                  <a:srgbClr val="9876AA"/>
                </a:solidFill>
                <a:effectLst/>
                <a:latin typeface="JetBrains Mono"/>
              </a:rPr>
              <a:t>students</a:t>
            </a:r>
            <a:r>
              <a:rPr kumimoji="0" lang="fr-FR" altLang="fr-FR" sz="1400" b="0" i="0" u="none" strike="noStrike" cap="none" normalizeH="0" baseline="0">
                <a:ln>
                  <a:noFill/>
                </a:ln>
                <a:solidFill>
                  <a:srgbClr val="CC7832"/>
                </a:solidFill>
                <a:effectLst/>
                <a:latin typeface="JetBrains Mono"/>
              </a:rPr>
              <a:t>; let </a:t>
            </a:r>
            <a:r>
              <a:rPr kumimoji="0" lang="fr-FR" altLang="fr-FR" sz="1400" b="1" i="1" u="none" strike="noStrike" cap="none" normalizeH="0" baseline="0">
                <a:ln>
                  <a:noFill/>
                </a:ln>
                <a:solidFill>
                  <a:srgbClr val="9876AA"/>
                </a:solidFill>
                <a:effectLst/>
                <a:latin typeface="JetBrains Mono"/>
              </a:rPr>
              <a:t>i</a:t>
            </a:r>
            <a:r>
              <a:rPr kumimoji="0" lang="fr-FR" altLang="fr-FR" sz="1400" b="0" i="0" u="none" strike="noStrike" cap="none" normalizeH="0" baseline="0">
                <a:ln>
                  <a:noFill/>
                </a:ln>
                <a:solidFill>
                  <a:srgbClr val="A9B7C6"/>
                </a:solidFill>
                <a:effectLst/>
                <a:latin typeface="JetBrains Mono"/>
              </a:rPr>
              <a:t>= index</a:t>
            </a:r>
            <a:r>
              <a:rPr kumimoji="0" lang="fr-FR" altLang="fr-FR" sz="1400" b="0" i="0" u="none" strike="noStrike" cap="none" normalizeH="0" baseline="0">
                <a:ln>
                  <a:noFill/>
                </a:ln>
                <a:solidFill>
                  <a:srgbClr val="A5C261"/>
                </a:solidFill>
                <a:effectLst/>
                <a:latin typeface="JetBrains Mono"/>
              </a:rPr>
              <a: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126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b="1" dirty="0" err="1"/>
              <a:t>NgSwitch</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F9C02BE4-D1ED-496F-912C-AA17E6E5A811}"/>
              </a:ext>
            </a:extLst>
          </p:cNvPr>
          <p:cNvSpPr>
            <a:spLocks noChangeArrowheads="1"/>
          </p:cNvSpPr>
          <p:nvPr/>
        </p:nvSpPr>
        <p:spPr bwMode="auto">
          <a:xfrm>
            <a:off x="759852" y="2565054"/>
            <a:ext cx="3398110"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ngSwitch</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value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5</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5</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ngSwitchDefault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default</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590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Directives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89967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Introduction &amp; Versions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420193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Custom directives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11">
            <a:extLst>
              <a:ext uri="{FF2B5EF4-FFF2-40B4-BE49-F238E27FC236}">
                <a16:creationId xmlns:a16="http://schemas.microsoft.com/office/drawing/2014/main" id="{A71519A9-5046-4778-809F-C9EA0D1404A7}"/>
              </a:ext>
            </a:extLst>
          </p:cNvPr>
          <p:cNvSpPr/>
          <p:nvPr/>
        </p:nvSpPr>
        <p:spPr>
          <a:xfrm>
            <a:off x="3551675" y="6104771"/>
            <a:ext cx="4660250" cy="373757"/>
          </a:xfrm>
          <a:prstGeom prst="rect">
            <a:avLst/>
          </a:prstGeom>
        </p:spPr>
        <p:txBody>
          <a:bodyPr wrap="none">
            <a:spAutoFit/>
          </a:bodyPr>
          <a:lstStyle/>
          <a:p>
            <a:pPr>
              <a:lnSpc>
                <a:spcPct val="107000"/>
              </a:lnSpc>
              <a:spcAft>
                <a:spcPts val="0"/>
              </a:spcAft>
            </a:pPr>
            <a:r>
              <a:rPr lang="fr-MA" b="1" dirty="0" err="1">
                <a:latin typeface="Arial" panose="020B0604020202020204" pitchFamily="34" charset="0"/>
                <a:ea typeface="Times New Roman" panose="02020603050405020304" pitchFamily="18" charset="0"/>
                <a:cs typeface="Times New Roman" panose="02020603050405020304" pitchFamily="18" charset="0"/>
              </a:rPr>
              <a:t>Creation</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with</a:t>
            </a:r>
            <a:r>
              <a:rPr lang="fr-MA" b="1" dirty="0">
                <a:latin typeface="Arial" panose="020B0604020202020204" pitchFamily="34" charset="0"/>
                <a:ea typeface="Times New Roman" panose="02020603050405020304" pitchFamily="18" charset="0"/>
                <a:cs typeface="Times New Roman" panose="02020603050405020304" pitchFamily="18" charset="0"/>
              </a:rPr>
              <a:t> CLI: </a:t>
            </a:r>
            <a:r>
              <a:rPr lang="fr-MA" b="1" dirty="0" err="1">
                <a:latin typeface="Arial" panose="020B0604020202020204" pitchFamily="34" charset="0"/>
                <a:ea typeface="Times New Roman" panose="02020603050405020304" pitchFamily="18" charset="0"/>
                <a:cs typeface="Times New Roman" panose="02020603050405020304" pitchFamily="18" charset="0"/>
              </a:rPr>
              <a:t>ng</a:t>
            </a:r>
            <a:r>
              <a:rPr lang="fr-MA" b="1" dirty="0">
                <a:latin typeface="Arial" panose="020B0604020202020204" pitchFamily="34" charset="0"/>
                <a:ea typeface="Times New Roman" panose="02020603050405020304" pitchFamily="18" charset="0"/>
                <a:cs typeface="Times New Roman" panose="02020603050405020304" pitchFamily="18" charset="0"/>
              </a:rPr>
              <a:t> g d </a:t>
            </a:r>
            <a:r>
              <a:rPr lang="fr-MA" b="1" dirty="0" err="1">
                <a:latin typeface="Arial" panose="020B0604020202020204" pitchFamily="34" charset="0"/>
                <a:ea typeface="Times New Roman" panose="02020603050405020304" pitchFamily="18" charset="0"/>
                <a:cs typeface="Times New Roman" panose="02020603050405020304" pitchFamily="18" charset="0"/>
              </a:rPr>
              <a:t>directive_name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1">
            <a:extLst>
              <a:ext uri="{FF2B5EF4-FFF2-40B4-BE49-F238E27FC236}">
                <a16:creationId xmlns:a16="http://schemas.microsoft.com/office/drawing/2014/main" id="{F6F9B385-A8C4-4742-9C22-630961465045}"/>
              </a:ext>
            </a:extLst>
          </p:cNvPr>
          <p:cNvSpPr>
            <a:spLocks noChangeArrowheads="1"/>
          </p:cNvSpPr>
          <p:nvPr/>
        </p:nvSpPr>
        <p:spPr bwMode="auto">
          <a:xfrm>
            <a:off x="680321" y="2196100"/>
            <a:ext cx="688477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@Directive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appShadow</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ShadowDirectiveDirective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a:ln>
                  <a:noFill/>
                </a:ln>
                <a:solidFill>
                  <a:srgbClr val="A9B7C6"/>
                </a:solidFill>
                <a:effectLst/>
                <a:latin typeface="JetBrains Mono"/>
              </a:rPr>
              <a:t>: Renderer2)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err="1">
                <a:ln>
                  <a:noFill/>
                </a:ln>
                <a:solidFill>
                  <a:srgbClr val="FFC66D"/>
                </a:solidFill>
                <a:effectLst/>
                <a:latin typeface="JetBrains Mono"/>
              </a:rPr>
              <a:t>setStyle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'box-</a:t>
            </a:r>
            <a:r>
              <a:rPr kumimoji="0" lang="fr-FR" altLang="fr-FR" sz="1600" b="0" i="0" u="none" strike="noStrike" cap="none" normalizeH="0" baseline="0" dirty="0" err="1">
                <a:ln>
                  <a:noFill/>
                </a:ln>
                <a:solidFill>
                  <a:srgbClr val="6A8759"/>
                </a:solidFill>
                <a:effectLst/>
                <a:latin typeface="JetBrains Mono"/>
              </a:rPr>
              <a:t>shadow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'2px </a:t>
            </a:r>
            <a:r>
              <a:rPr kumimoji="0" lang="fr-FR" altLang="fr-FR" sz="1600" b="0" i="0" u="none" strike="noStrike" cap="none" normalizeH="0" baseline="0" dirty="0" err="1">
                <a:ln>
                  <a:noFill/>
                </a:ln>
                <a:solidFill>
                  <a:srgbClr val="6A8759"/>
                </a:solidFill>
                <a:effectLst/>
                <a:latin typeface="JetBrains Mono"/>
              </a:rPr>
              <a:t>2px</a:t>
            </a:r>
            <a:r>
              <a:rPr kumimoji="0" lang="fr-FR" altLang="fr-FR" sz="1600" b="0" i="0" u="none" strike="noStrike" cap="none" normalizeH="0" baseline="0" dirty="0">
                <a:ln>
                  <a:noFill/>
                </a:ln>
                <a:solidFill>
                  <a:srgbClr val="6A8759"/>
                </a:solidFill>
                <a:effectLst/>
                <a:latin typeface="JetBrains Mono"/>
              </a:rPr>
              <a:t> 12px #602593'</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CF0CA7E8-CC0A-4863-9FCE-F6BEC6E90FB9}"/>
              </a:ext>
            </a:extLst>
          </p:cNvPr>
          <p:cNvSpPr>
            <a:spLocks noChangeArrowheads="1"/>
          </p:cNvSpPr>
          <p:nvPr/>
        </p:nvSpPr>
        <p:spPr bwMode="auto">
          <a:xfrm>
            <a:off x="8781937" y="3001414"/>
            <a:ext cx="1930721"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ShadowDirectiveDirective</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CC7832"/>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79482346-F549-45B0-9091-C48BCDEA1014}"/>
              </a:ext>
            </a:extLst>
          </p:cNvPr>
          <p:cNvSpPr/>
          <p:nvPr/>
        </p:nvSpPr>
        <p:spPr>
          <a:xfrm>
            <a:off x="7784916" y="2458301"/>
            <a:ext cx="4108817" cy="373757"/>
          </a:xfrm>
          <a:prstGeom prst="rect">
            <a:avLst/>
          </a:prstGeom>
        </p:spPr>
        <p:txBody>
          <a:bodyPr wrap="none">
            <a:spAutoFit/>
          </a:bodyPr>
          <a:lstStyle/>
          <a:p>
            <a:pPr>
              <a:lnSpc>
                <a:spcPct val="107000"/>
              </a:lnSpc>
              <a:spcAft>
                <a:spcPts val="0"/>
              </a:spcAft>
            </a:pPr>
            <a:r>
              <a:rPr lang="fr-MA" b="1" dirty="0">
                <a:latin typeface="Arial" panose="020B0604020202020204" pitchFamily="34" charset="0"/>
                <a:ea typeface="Times New Roman" panose="02020603050405020304" pitchFamily="18" charset="0"/>
                <a:cs typeface="Times New Roman" panose="02020603050405020304" pitchFamily="18" charset="0"/>
              </a:rPr>
              <a:t>Must </a:t>
            </a:r>
            <a:r>
              <a:rPr lang="fr-MA" b="1" dirty="0" err="1">
                <a:latin typeface="Arial" panose="020B0604020202020204" pitchFamily="34" charset="0"/>
                <a:ea typeface="Times New Roman" panose="02020603050405020304" pitchFamily="18" charset="0"/>
                <a:cs typeface="Times New Roman" panose="02020603050405020304" pitchFamily="18" charset="0"/>
              </a:rPr>
              <a:t>be</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declared</a:t>
            </a:r>
            <a:r>
              <a:rPr lang="fr-MA" b="1" dirty="0">
                <a:latin typeface="Arial" panose="020B0604020202020204" pitchFamily="34" charset="0"/>
                <a:ea typeface="Times New Roman" panose="02020603050405020304" pitchFamily="18" charset="0"/>
                <a:cs typeface="Times New Roman" panose="02020603050405020304" pitchFamily="18" charset="0"/>
              </a:rPr>
              <a:t> in the </a:t>
            </a:r>
            <a:r>
              <a:rPr lang="fr-MA" b="1" dirty="0" err="1">
                <a:latin typeface="Arial" panose="020B0604020202020204" pitchFamily="34" charset="0"/>
                <a:ea typeface="Times New Roman" panose="02020603050405020304" pitchFamily="18" charset="0"/>
                <a:cs typeface="Times New Roman" panose="02020603050405020304" pitchFamily="18" charset="0"/>
              </a:rPr>
              <a:t>app.module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3">
            <a:extLst>
              <a:ext uri="{FF2B5EF4-FFF2-40B4-BE49-F238E27FC236}">
                <a16:creationId xmlns:a16="http://schemas.microsoft.com/office/drawing/2014/main" id="{776247B1-BB46-47D7-BCAF-3CB070259FFC}"/>
              </a:ext>
            </a:extLst>
          </p:cNvPr>
          <p:cNvSpPr>
            <a:spLocks noChangeArrowheads="1"/>
          </p:cNvSpPr>
          <p:nvPr/>
        </p:nvSpPr>
        <p:spPr bwMode="auto">
          <a:xfrm>
            <a:off x="680321" y="5366107"/>
            <a:ext cx="1477584"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err="1">
                <a:ln>
                  <a:noFill/>
                </a:ln>
                <a:solidFill>
                  <a:srgbClr val="BABABA"/>
                </a:solidFill>
                <a:effectLst/>
                <a:latin typeface="JetBrains Mono"/>
              </a:rPr>
              <a:t>appShadow</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439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Listener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27490D92-E0B9-4C80-8A64-E082C4A87C74}"/>
              </a:ext>
            </a:extLst>
          </p:cNvPr>
          <p:cNvSpPr>
            <a:spLocks noChangeArrowheads="1"/>
          </p:cNvSpPr>
          <p:nvPr/>
        </p:nvSpPr>
        <p:spPr bwMode="auto">
          <a:xfrm>
            <a:off x="759852" y="2715511"/>
            <a:ext cx="5975097"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mouseenter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mouseOver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yellow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mouseleave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mouseLeave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'transparent'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2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b="1" dirty="0"/>
              <a:t>Using </a:t>
            </a:r>
            <a:r>
              <a:rPr lang="en-US" b="1" dirty="0" err="1"/>
              <a:t>HostBinding</a:t>
            </a:r>
            <a:r>
              <a:rPr lang="en-US" b="1" dirty="0"/>
              <a:t> to Bind to Host Properties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236431D3-2EEA-4459-BF0D-6635A478289C}"/>
              </a:ext>
            </a:extLst>
          </p:cNvPr>
          <p:cNvSpPr/>
          <p:nvPr/>
        </p:nvSpPr>
        <p:spPr>
          <a:xfrm>
            <a:off x="447923" y="2196100"/>
            <a:ext cx="10747514" cy="369332"/>
          </a:xfrm>
          <a:prstGeom prst="rect">
            <a:avLst/>
          </a:prstGeom>
        </p:spPr>
        <p:txBody>
          <a:bodyPr wrap="square">
            <a:spAutoFit/>
          </a:bodyPr>
          <a:lstStyle/>
          <a:p>
            <a:r>
              <a:rPr lang="fr-MA" b="1" dirty="0" err="1"/>
              <a:t>Bind</a:t>
            </a:r>
            <a:r>
              <a:rPr lang="fr-MA" b="1" dirty="0"/>
              <a:t> </a:t>
            </a:r>
            <a:r>
              <a:rPr lang="fr-MA" b="1" dirty="0" err="1"/>
              <a:t>style.backgroundColor</a:t>
            </a:r>
            <a:r>
              <a:rPr lang="fr-MA" b="1" dirty="0"/>
              <a:t> to the </a:t>
            </a:r>
            <a:r>
              <a:rPr lang="fr-MA" b="1" dirty="0" err="1"/>
              <a:t>property</a:t>
            </a:r>
            <a:r>
              <a:rPr lang="fr-MA" b="1" dirty="0"/>
              <a:t> </a:t>
            </a:r>
            <a:r>
              <a:rPr lang="fr-MA" b="1" dirty="0" err="1"/>
              <a:t>backgroudColor</a:t>
            </a:r>
            <a:r>
              <a:rPr lang="fr-MA" b="1" dirty="0"/>
              <a:t>:</a:t>
            </a:r>
            <a:endParaRPr lang="fr-MA" dirty="0"/>
          </a:p>
        </p:txBody>
      </p:sp>
      <p:sp>
        <p:nvSpPr>
          <p:cNvPr id="8" name="Rectangle 1">
            <a:extLst>
              <a:ext uri="{FF2B5EF4-FFF2-40B4-BE49-F238E27FC236}">
                <a16:creationId xmlns:a16="http://schemas.microsoft.com/office/drawing/2014/main" id="{D8A58492-EDD1-4083-B865-6BEACAB2A60C}"/>
              </a:ext>
            </a:extLst>
          </p:cNvPr>
          <p:cNvSpPr>
            <a:spLocks noChangeArrowheads="1"/>
          </p:cNvSpPr>
          <p:nvPr/>
        </p:nvSpPr>
        <p:spPr bwMode="auto">
          <a:xfrm>
            <a:off x="759852" y="3030989"/>
            <a:ext cx="7499810"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HostBinding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style.backgroundColor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string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mouseenter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mouseOver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yellow</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mouseleave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mouseLeave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3111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Second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75964120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1656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fr-FR" sz="4800" dirty="0"/>
              <a:t>Components &amp; </a:t>
            </a:r>
            <a:r>
              <a:rPr lang="fr-FR" sz="4800" dirty="0" err="1"/>
              <a:t>Databinding</a:t>
            </a:r>
            <a:endParaRPr lang="en-US" sz="4800"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898288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a:t>
            </a:r>
            <a:r>
              <a:rPr lang="fr-MA" dirty="0" err="1"/>
              <a:t>Property</a:t>
            </a:r>
            <a:r>
              <a:rPr lang="fr-MA" dirty="0"/>
              <a: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32FFD782-F5CC-49D7-AB57-D86878184DD5}"/>
              </a:ext>
            </a:extLst>
          </p:cNvPr>
          <p:cNvSpPr/>
          <p:nvPr/>
        </p:nvSpPr>
        <p:spPr>
          <a:xfrm>
            <a:off x="759851" y="2228671"/>
            <a:ext cx="10430231" cy="646331"/>
          </a:xfrm>
          <a:prstGeom prst="rect">
            <a:avLst/>
          </a:prstGeom>
        </p:spPr>
        <p:txBody>
          <a:bodyPr wrap="square">
            <a:spAutoFit/>
          </a:bodyPr>
          <a:lstStyle/>
          <a:p>
            <a:r>
              <a:rPr lang="fr-MA" dirty="0"/>
              <a:t>To transmit data to a "</a:t>
            </a:r>
            <a:r>
              <a:rPr lang="fr-MA" dirty="0" err="1"/>
              <a:t>child</a:t>
            </a:r>
            <a:r>
              <a:rPr lang="fr-MA" dirty="0"/>
              <a:t> component", </a:t>
            </a:r>
            <a:r>
              <a:rPr lang="fr-MA" dirty="0" err="1"/>
              <a:t>we</a:t>
            </a:r>
            <a:r>
              <a:rPr lang="fr-MA" dirty="0"/>
              <a:t> </a:t>
            </a:r>
            <a:r>
              <a:rPr lang="fr-MA" dirty="0" err="1"/>
              <a:t>will</a:t>
            </a:r>
            <a:r>
              <a:rPr lang="fr-MA" dirty="0"/>
              <a:t> </a:t>
            </a:r>
            <a:r>
              <a:rPr lang="fr-MA" dirty="0" err="1"/>
              <a:t>communicate</a:t>
            </a:r>
            <a:r>
              <a:rPr lang="fr-MA" dirty="0"/>
              <a:t> </a:t>
            </a:r>
            <a:r>
              <a:rPr lang="fr-MA" dirty="0" err="1"/>
              <a:t>with</a:t>
            </a:r>
            <a:r>
              <a:rPr lang="fr-MA" dirty="0"/>
              <a:t> </a:t>
            </a:r>
            <a:r>
              <a:rPr lang="fr-MA" dirty="0" err="1"/>
              <a:t>it</a:t>
            </a:r>
            <a:r>
              <a:rPr lang="fr-MA" dirty="0"/>
              <a:t> in the </a:t>
            </a:r>
            <a:r>
              <a:rPr lang="fr-MA" dirty="0" err="1"/>
              <a:t>same</a:t>
            </a:r>
            <a:r>
              <a:rPr lang="fr-MA" dirty="0"/>
              <a:t> </a:t>
            </a:r>
            <a:r>
              <a:rPr lang="fr-MA" dirty="0" err="1"/>
              <a:t>way</a:t>
            </a:r>
            <a:r>
              <a:rPr lang="fr-MA" dirty="0"/>
              <a:t> as </a:t>
            </a:r>
            <a:r>
              <a:rPr lang="fr-MA" dirty="0" err="1"/>
              <a:t>we</a:t>
            </a:r>
            <a:r>
              <a:rPr lang="fr-MA" dirty="0"/>
              <a:t> control the </a:t>
            </a:r>
            <a:r>
              <a:rPr lang="fr-MA" dirty="0" err="1"/>
              <a:t>properties</a:t>
            </a:r>
            <a:r>
              <a:rPr lang="fr-MA" dirty="0"/>
              <a:t> of a native </a:t>
            </a:r>
            <a:r>
              <a:rPr lang="fr-MA" dirty="0" err="1"/>
              <a:t>element</a:t>
            </a:r>
            <a:r>
              <a:rPr lang="fr-MA" dirty="0"/>
              <a:t>, </a:t>
            </a:r>
            <a:r>
              <a:rPr lang="fr-MA" dirty="0" err="1"/>
              <a:t>that</a:t>
            </a:r>
            <a:r>
              <a:rPr lang="fr-MA" dirty="0"/>
              <a:t> </a:t>
            </a:r>
            <a:r>
              <a:rPr lang="fr-MA" dirty="0" err="1"/>
              <a:t>is</a:t>
            </a:r>
            <a:r>
              <a:rPr lang="fr-MA" dirty="0"/>
              <a:t> to </a:t>
            </a:r>
            <a:r>
              <a:rPr lang="fr-MA" dirty="0" err="1"/>
              <a:t>say</a:t>
            </a:r>
            <a:r>
              <a:rPr lang="fr-MA" dirty="0"/>
              <a:t> </a:t>
            </a:r>
            <a:r>
              <a:rPr lang="fr-MA" dirty="0" err="1"/>
              <a:t>using</a:t>
            </a:r>
            <a:r>
              <a:rPr lang="fr-MA" dirty="0"/>
              <a:t> the </a:t>
            </a:r>
            <a:r>
              <a:rPr lang="fr-MA" dirty="0" err="1"/>
              <a:t>Property</a:t>
            </a:r>
            <a:r>
              <a:rPr lang="fr-MA" dirty="0"/>
              <a:t> Binding:</a:t>
            </a:r>
          </a:p>
        </p:txBody>
      </p:sp>
      <p:sp>
        <p:nvSpPr>
          <p:cNvPr id="12" name="Rectangle 1">
            <a:extLst>
              <a:ext uri="{FF2B5EF4-FFF2-40B4-BE49-F238E27FC236}">
                <a16:creationId xmlns:a16="http://schemas.microsoft.com/office/drawing/2014/main" id="{2CD686A7-B5E2-4DF5-9B33-2AA811B2DD64}"/>
              </a:ext>
            </a:extLst>
          </p:cNvPr>
          <p:cNvSpPr>
            <a:spLocks noChangeArrowheads="1"/>
          </p:cNvSpPr>
          <p:nvPr/>
        </p:nvSpPr>
        <p:spPr bwMode="auto">
          <a:xfrm>
            <a:off x="759851" y="3182968"/>
            <a:ext cx="3540545"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8170919-AE40-4083-A258-0F7C2F078892}"/>
              </a:ext>
            </a:extLst>
          </p:cNvPr>
          <p:cNvSpPr/>
          <p:nvPr/>
        </p:nvSpPr>
        <p:spPr>
          <a:xfrm>
            <a:off x="857061" y="4634632"/>
            <a:ext cx="9930314" cy="646331"/>
          </a:xfrm>
          <a:prstGeom prst="rect">
            <a:avLst/>
          </a:prstGeom>
        </p:spPr>
        <p:txBody>
          <a:bodyPr wrap="square">
            <a:spAutoFit/>
          </a:bodyPr>
          <a:lstStyle/>
          <a:p>
            <a:r>
              <a:rPr lang="fr-MA" dirty="0"/>
              <a:t>This block of code </a:t>
            </a:r>
            <a:r>
              <a:rPr lang="fr-MA" dirty="0" err="1"/>
              <a:t>will</a:t>
            </a:r>
            <a:r>
              <a:rPr lang="fr-MA" dirty="0"/>
              <a:t> call an </a:t>
            </a:r>
            <a:r>
              <a:rPr lang="fr-MA" dirty="0" err="1"/>
              <a:t>implicit</a:t>
            </a:r>
            <a:r>
              <a:rPr lang="fr-MA" dirty="0"/>
              <a:t> "set" of the «</a:t>
            </a:r>
            <a:r>
              <a:rPr lang="fr-MA" dirty="0" err="1"/>
              <a:t>student</a:t>
            </a:r>
            <a:r>
              <a:rPr lang="fr-MA" dirty="0"/>
              <a:t>» </a:t>
            </a:r>
            <a:r>
              <a:rPr lang="fr-MA" dirty="0" err="1"/>
              <a:t>property</a:t>
            </a:r>
            <a:r>
              <a:rPr lang="fr-MA" dirty="0"/>
              <a:t> of the instance of the Parent component.</a:t>
            </a:r>
          </a:p>
        </p:txBody>
      </p:sp>
    </p:spTree>
    <p:extLst>
      <p:ext uri="{BB962C8B-B14F-4D97-AF65-F5344CB8AC3E}">
        <p14:creationId xmlns:p14="http://schemas.microsoft.com/office/powerpoint/2010/main" val="3340484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@Input </a:t>
            </a:r>
            <a:r>
              <a:rPr lang="fr-MA" dirty="0" err="1"/>
              <a:t>Decorator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A4FE540-0852-4349-9FDA-FE6203561FAB}"/>
              </a:ext>
            </a:extLst>
          </p:cNvPr>
          <p:cNvSpPr/>
          <p:nvPr/>
        </p:nvSpPr>
        <p:spPr>
          <a:xfrm>
            <a:off x="759851" y="2364473"/>
            <a:ext cx="9751221" cy="923330"/>
          </a:xfrm>
          <a:prstGeom prst="rect">
            <a:avLst/>
          </a:prstGeom>
        </p:spPr>
        <p:txBody>
          <a:bodyPr wrap="square">
            <a:spAutoFit/>
          </a:bodyPr>
          <a:lstStyle/>
          <a:p>
            <a:r>
              <a:rPr lang="fr-MA" dirty="0"/>
              <a:t>By default, no component </a:t>
            </a:r>
            <a:r>
              <a:rPr lang="fr-MA" dirty="0" err="1"/>
              <a:t>property</a:t>
            </a:r>
            <a:r>
              <a:rPr lang="fr-MA" dirty="0"/>
              <a:t> can </a:t>
            </a:r>
            <a:r>
              <a:rPr lang="fr-MA" dirty="0" err="1"/>
              <a:t>be</a:t>
            </a:r>
            <a:r>
              <a:rPr lang="fr-MA" dirty="0"/>
              <a:t> </a:t>
            </a:r>
            <a:r>
              <a:rPr lang="fr-MA" dirty="0" err="1"/>
              <a:t>changed</a:t>
            </a:r>
            <a:r>
              <a:rPr lang="fr-MA" dirty="0"/>
              <a:t> by </a:t>
            </a:r>
            <a:r>
              <a:rPr lang="fr-MA" dirty="0" err="1"/>
              <a:t>Property</a:t>
            </a:r>
            <a:r>
              <a:rPr lang="fr-MA" dirty="0"/>
              <a:t> Binding. It </a:t>
            </a:r>
            <a:r>
              <a:rPr lang="fr-MA" dirty="0" err="1"/>
              <a:t>is</a:t>
            </a:r>
            <a:r>
              <a:rPr lang="fr-MA" dirty="0"/>
              <a:t> </a:t>
            </a:r>
            <a:r>
              <a:rPr lang="fr-MA" dirty="0" err="1"/>
              <a:t>therefore</a:t>
            </a:r>
            <a:r>
              <a:rPr lang="fr-MA" dirty="0"/>
              <a:t> </a:t>
            </a:r>
            <a:r>
              <a:rPr lang="fr-MA" dirty="0" err="1"/>
              <a:t>necessary</a:t>
            </a:r>
            <a:r>
              <a:rPr lang="fr-MA" dirty="0"/>
              <a:t> to </a:t>
            </a:r>
            <a:r>
              <a:rPr lang="fr-MA" dirty="0" err="1"/>
              <a:t>define</a:t>
            </a:r>
            <a:r>
              <a:rPr lang="fr-MA" dirty="0"/>
              <a:t> the </a:t>
            </a:r>
            <a:r>
              <a:rPr lang="fr-MA" dirty="0" err="1"/>
              <a:t>properties</a:t>
            </a:r>
            <a:r>
              <a:rPr lang="fr-MA" dirty="0"/>
              <a:t> </a:t>
            </a:r>
            <a:r>
              <a:rPr lang="fr-MA" dirty="0" err="1"/>
              <a:t>that</a:t>
            </a:r>
            <a:r>
              <a:rPr lang="fr-MA" dirty="0"/>
              <a:t> can serve as "input" to the component by </a:t>
            </a:r>
            <a:r>
              <a:rPr lang="fr-MA" dirty="0" err="1"/>
              <a:t>simply</a:t>
            </a:r>
            <a:r>
              <a:rPr lang="fr-MA" dirty="0"/>
              <a:t> </a:t>
            </a:r>
            <a:r>
              <a:rPr lang="fr-MA" dirty="0" err="1"/>
              <a:t>adding</a:t>
            </a:r>
            <a:r>
              <a:rPr lang="fr-MA" dirty="0"/>
              <a:t> the </a:t>
            </a:r>
            <a:r>
              <a:rPr lang="fr-MA" dirty="0" err="1"/>
              <a:t>decorator</a:t>
            </a:r>
            <a:r>
              <a:rPr lang="fr-MA" dirty="0"/>
              <a:t> @Input().</a:t>
            </a:r>
          </a:p>
        </p:txBody>
      </p:sp>
      <p:sp>
        <p:nvSpPr>
          <p:cNvPr id="9" name="Rectangle 2">
            <a:extLst>
              <a:ext uri="{FF2B5EF4-FFF2-40B4-BE49-F238E27FC236}">
                <a16:creationId xmlns:a16="http://schemas.microsoft.com/office/drawing/2014/main" id="{63A1B86D-B7DA-4D6D-A1DA-C1963407C217}"/>
              </a:ext>
            </a:extLst>
          </p:cNvPr>
          <p:cNvSpPr>
            <a:spLocks noChangeArrowheads="1"/>
          </p:cNvSpPr>
          <p:nvPr/>
        </p:nvSpPr>
        <p:spPr bwMode="auto">
          <a:xfrm>
            <a:off x="832918" y="3628252"/>
            <a:ext cx="494417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p>
          <a:p>
            <a:pPr lvl="0" defTabSz="914400" eaLnBrk="0" fontAlgn="base" hangingPunct="0">
              <a:spcBef>
                <a:spcPct val="0"/>
              </a:spcBef>
              <a:spcAft>
                <a:spcPct val="0"/>
              </a:spcAft>
            </a:pPr>
            <a:r>
              <a:rPr lang="fr-FR" altLang="fr-FR" sz="1600" dirty="0">
                <a:solidFill>
                  <a:srgbClr val="A9B7C6"/>
                </a:solidFill>
                <a:latin typeface="JetBrains Mono"/>
              </a:rPr>
              <a:t>}</a:t>
            </a:r>
            <a:endParaRPr lang="fr-FR" altLang="fr-FR" sz="1600" dirty="0">
              <a:solidFill>
                <a:srgbClr val="CC7832"/>
              </a:solidFill>
              <a:latin typeface="JetBrains Mono"/>
            </a:endParaRPr>
          </a:p>
        </p:txBody>
      </p:sp>
    </p:spTree>
    <p:extLst>
      <p:ext uri="{BB962C8B-B14F-4D97-AF65-F5344CB8AC3E}">
        <p14:creationId xmlns:p14="http://schemas.microsoft.com/office/powerpoint/2010/main" val="1790455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859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r>
              <a:rPr lang="fr-MA" dirty="0"/>
              <a:t>(alias)</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lang="fr-FR" altLang="fr-FR" sz="1600" dirty="0">
                <a:solidFill>
                  <a:srgbClr val="A9B7C6"/>
                </a:solidFill>
                <a:latin typeface="JetBrains Mono"/>
              </a:rPr>
              <a:t>'</a:t>
            </a:r>
            <a:r>
              <a:rPr lang="fr-FR" altLang="fr-FR" sz="1600" dirty="0" err="1">
                <a:solidFill>
                  <a:srgbClr val="A9B7C6"/>
                </a:solidFill>
                <a:latin typeface="JetBrains Mono"/>
              </a:rPr>
              <a:t>stdElm</a:t>
            </a:r>
            <a:r>
              <a:rPr lang="fr-FR" altLang="fr-FR" sz="1600" dirty="0">
                <a:solidFill>
                  <a:srgbClr val="A9B7C6"/>
                </a:solidFill>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stdElm</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477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Event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9FD1735-2695-49F9-BD1F-34736F7CAB74}"/>
              </a:ext>
            </a:extLst>
          </p:cNvPr>
          <p:cNvSpPr/>
          <p:nvPr/>
        </p:nvSpPr>
        <p:spPr>
          <a:xfrm>
            <a:off x="680320" y="2166461"/>
            <a:ext cx="9987679" cy="1200329"/>
          </a:xfrm>
          <a:prstGeom prst="rect">
            <a:avLst/>
          </a:prstGeom>
        </p:spPr>
        <p:txBody>
          <a:bodyPr wrap="square">
            <a:spAutoFit/>
          </a:bodyPr>
          <a:lstStyle/>
          <a:p>
            <a:r>
              <a:rPr lang="fr-MA" dirty="0"/>
              <a:t>In the </a:t>
            </a:r>
            <a:r>
              <a:rPr lang="fr-MA" dirty="0" err="1"/>
              <a:t>same</a:t>
            </a:r>
            <a:r>
              <a:rPr lang="fr-MA" dirty="0"/>
              <a:t> </a:t>
            </a:r>
            <a:r>
              <a:rPr lang="fr-MA" dirty="0" err="1"/>
              <a:t>way</a:t>
            </a:r>
            <a:r>
              <a:rPr lang="fr-MA" dirty="0"/>
              <a:t> </a:t>
            </a:r>
            <a:r>
              <a:rPr lang="fr-MA" dirty="0" err="1"/>
              <a:t>that</a:t>
            </a:r>
            <a:r>
              <a:rPr lang="fr-MA" dirty="0"/>
              <a:t> Inputs </a:t>
            </a:r>
            <a:r>
              <a:rPr lang="fr-MA" dirty="0" err="1"/>
              <a:t>allow</a:t>
            </a:r>
            <a:r>
              <a:rPr lang="fr-MA" dirty="0"/>
              <a:t> </a:t>
            </a:r>
            <a:r>
              <a:rPr lang="fr-MA" dirty="0" err="1"/>
              <a:t>you</a:t>
            </a:r>
            <a:r>
              <a:rPr lang="fr-MA" dirty="0"/>
              <a:t> to </a:t>
            </a:r>
            <a:r>
              <a:rPr lang="fr-MA" dirty="0" err="1"/>
              <a:t>communicate</a:t>
            </a:r>
            <a:r>
              <a:rPr lang="fr-MA" dirty="0"/>
              <a:t> data to a "</a:t>
            </a:r>
            <a:r>
              <a:rPr lang="fr-MA" dirty="0" err="1"/>
              <a:t>child</a:t>
            </a:r>
            <a:r>
              <a:rPr lang="fr-MA" dirty="0"/>
              <a:t> component", Output can transmit data to the "parent component" via an "Output" </a:t>
            </a:r>
            <a:r>
              <a:rPr lang="fr-MA" dirty="0" err="1"/>
              <a:t>mechanism</a:t>
            </a:r>
            <a:r>
              <a:rPr lang="fr-MA" dirty="0"/>
              <a:t> </a:t>
            </a:r>
            <a:r>
              <a:rPr lang="fr-MA" dirty="0" err="1"/>
              <a:t>similar</a:t>
            </a:r>
            <a:r>
              <a:rPr lang="fr-MA" dirty="0"/>
              <a:t> to the Event Binding </a:t>
            </a:r>
            <a:r>
              <a:rPr lang="fr-MA" dirty="0" err="1"/>
              <a:t>used</a:t>
            </a:r>
            <a:r>
              <a:rPr lang="fr-MA" dirty="0"/>
              <a:t> </a:t>
            </a:r>
            <a:r>
              <a:rPr lang="fr-MA" dirty="0" err="1"/>
              <a:t>previously</a:t>
            </a:r>
            <a:r>
              <a:rPr lang="fr-MA" dirty="0"/>
              <a:t> to capture </a:t>
            </a:r>
            <a:r>
              <a:rPr lang="fr-MA" dirty="0" err="1"/>
              <a:t>nativehes</a:t>
            </a:r>
            <a:endParaRPr lang="fr-MA" dirty="0"/>
          </a:p>
          <a:p>
            <a:r>
              <a:rPr lang="fr-MA" dirty="0"/>
              <a:t> </a:t>
            </a:r>
            <a:r>
              <a:rPr lang="fr-MA" dirty="0" err="1"/>
              <a:t>events</a:t>
            </a:r>
            <a:r>
              <a:rPr lang="fr-MA" dirty="0"/>
              <a:t>.</a:t>
            </a:r>
          </a:p>
        </p:txBody>
      </p:sp>
      <p:sp>
        <p:nvSpPr>
          <p:cNvPr id="11" name="Rectangle 1">
            <a:extLst>
              <a:ext uri="{FF2B5EF4-FFF2-40B4-BE49-F238E27FC236}">
                <a16:creationId xmlns:a16="http://schemas.microsoft.com/office/drawing/2014/main" id="{EF731E8B-718B-4027-A176-F08DB092830C}"/>
              </a:ext>
            </a:extLst>
          </p:cNvPr>
          <p:cNvSpPr>
            <a:spLocks noChangeArrowheads="1"/>
          </p:cNvSpPr>
          <p:nvPr/>
        </p:nvSpPr>
        <p:spPr bwMode="auto">
          <a:xfrm>
            <a:off x="759852" y="3666754"/>
            <a:ext cx="4122860"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onSelectingStudent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E8BF6A"/>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781AEBB6-354C-482B-AE96-60F0D32E07FD}"/>
              </a:ext>
            </a:extLst>
          </p:cNvPr>
          <p:cNvSpPr/>
          <p:nvPr/>
        </p:nvSpPr>
        <p:spPr>
          <a:xfrm>
            <a:off x="5487251" y="4005307"/>
            <a:ext cx="5502118" cy="646331"/>
          </a:xfrm>
          <a:prstGeom prst="rect">
            <a:avLst/>
          </a:prstGeom>
        </p:spPr>
        <p:txBody>
          <a:bodyPr wrap="square">
            <a:spAutoFit/>
          </a:bodyPr>
          <a:lstStyle/>
          <a:p>
            <a:r>
              <a:rPr lang="fr-MA" dirty="0"/>
              <a:t>The expression </a:t>
            </a:r>
            <a:r>
              <a:rPr lang="fr-MA" dirty="0" err="1"/>
              <a:t>onSelectingStudent</a:t>
            </a:r>
            <a:r>
              <a:rPr lang="fr-MA" dirty="0"/>
              <a:t>(std) </a:t>
            </a:r>
            <a:r>
              <a:rPr lang="en-US" dirty="0"/>
              <a:t>allows to register a listener</a:t>
            </a:r>
            <a:r>
              <a:rPr lang="fr-MA" dirty="0"/>
              <a:t> for the «</a:t>
            </a:r>
            <a:r>
              <a:rPr lang="fr-MA" dirty="0" err="1"/>
              <a:t>studentSelected</a:t>
            </a:r>
            <a:r>
              <a:rPr lang="fr-MA" dirty="0"/>
              <a:t>» </a:t>
            </a:r>
            <a:r>
              <a:rPr lang="fr-MA" dirty="0" err="1"/>
              <a:t>event</a:t>
            </a:r>
            <a:r>
              <a:rPr lang="fr-MA" dirty="0"/>
              <a:t>.</a:t>
            </a:r>
          </a:p>
        </p:txBody>
      </p:sp>
      <p:sp>
        <p:nvSpPr>
          <p:cNvPr id="14" name="Rectangle 2">
            <a:extLst>
              <a:ext uri="{FF2B5EF4-FFF2-40B4-BE49-F238E27FC236}">
                <a16:creationId xmlns:a16="http://schemas.microsoft.com/office/drawing/2014/main" id="{C2018DF0-091C-4B13-BB48-5606AB2A6741}"/>
              </a:ext>
            </a:extLst>
          </p:cNvPr>
          <p:cNvSpPr>
            <a:spLocks noChangeArrowheads="1"/>
          </p:cNvSpPr>
          <p:nvPr/>
        </p:nvSpPr>
        <p:spPr bwMode="auto">
          <a:xfrm>
            <a:off x="759852" y="6266821"/>
            <a:ext cx="3705181"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9876AA"/>
                </a:solidFill>
                <a:effectLst/>
                <a:latin typeface="JetBrains Mono"/>
              </a:rPr>
              <a:t>(click)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onSave()</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Save</a:t>
            </a:r>
            <a:r>
              <a:rPr kumimoji="0" lang="fr-FR" altLang="fr-FR" sz="1600" b="0" i="0" u="none" strike="noStrike" cap="none" normalizeH="0" baseline="0">
                <a:ln>
                  <a:noFill/>
                </a:ln>
                <a:solidFill>
                  <a:srgbClr val="E8BF6A"/>
                </a:solidFill>
                <a:effectLst/>
                <a:latin typeface="JetBrains Mono"/>
              </a:rPr>
              <a:t>&lt;/button&gt;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4B6C4DB6-EE81-42F1-BB02-6D44199BADD2}"/>
              </a:ext>
            </a:extLst>
          </p:cNvPr>
          <p:cNvSpPr/>
          <p:nvPr/>
        </p:nvSpPr>
        <p:spPr>
          <a:xfrm>
            <a:off x="680320" y="5558173"/>
            <a:ext cx="9613862" cy="369332"/>
          </a:xfrm>
          <a:prstGeom prst="rect">
            <a:avLst/>
          </a:prstGeom>
        </p:spPr>
        <p:txBody>
          <a:bodyPr wrap="square">
            <a:spAutoFit/>
          </a:bodyPr>
          <a:lstStyle/>
          <a:p>
            <a:r>
              <a:rPr lang="fr-MA" dirty="0"/>
              <a:t>Note the </a:t>
            </a:r>
            <a:r>
              <a:rPr lang="fr-MA" dirty="0" err="1"/>
              <a:t>similarity</a:t>
            </a:r>
            <a:r>
              <a:rPr lang="fr-MA" dirty="0"/>
              <a:t> </a:t>
            </a:r>
            <a:r>
              <a:rPr lang="fr-MA" dirty="0" err="1"/>
              <a:t>with</a:t>
            </a:r>
            <a:r>
              <a:rPr lang="fr-MA" dirty="0"/>
              <a:t> the Event Binding on click </a:t>
            </a:r>
            <a:r>
              <a:rPr lang="fr-MA" dirty="0" err="1"/>
              <a:t>event</a:t>
            </a:r>
            <a:r>
              <a:rPr lang="fr-MA" dirty="0"/>
              <a:t>(or </a:t>
            </a:r>
            <a:r>
              <a:rPr lang="fr-MA" dirty="0" err="1"/>
              <a:t>Other</a:t>
            </a:r>
            <a:r>
              <a:rPr lang="fr-MA" dirty="0"/>
              <a:t> DOM </a:t>
            </a:r>
            <a:r>
              <a:rPr lang="fr-MA" dirty="0" err="1"/>
              <a:t>events</a:t>
            </a:r>
            <a:r>
              <a:rPr lang="fr-MA" dirty="0"/>
              <a:t>).</a:t>
            </a:r>
          </a:p>
        </p:txBody>
      </p:sp>
    </p:spTree>
    <p:extLst>
      <p:ext uri="{BB962C8B-B14F-4D97-AF65-F5344CB8AC3E}">
        <p14:creationId xmlns:p14="http://schemas.microsoft.com/office/powerpoint/2010/main" val="372063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TextBox 2">
            <a:extLst>
              <a:ext uri="{FF2B5EF4-FFF2-40B4-BE49-F238E27FC236}">
                <a16:creationId xmlns:a16="http://schemas.microsoft.com/office/drawing/2014/main" id="{5DC5B9EE-B904-4E2D-B549-BE5A27D6239B}"/>
              </a:ext>
            </a:extLst>
          </p:cNvPr>
          <p:cNvSpPr txBox="1"/>
          <p:nvPr/>
        </p:nvSpPr>
        <p:spPr>
          <a:xfrm>
            <a:off x="948461" y="2901530"/>
            <a:ext cx="3352906" cy="369332"/>
          </a:xfrm>
          <a:prstGeom prst="rect">
            <a:avLst/>
          </a:prstGeom>
          <a:noFill/>
        </p:spPr>
        <p:txBody>
          <a:bodyPr wrap="none" rtlCol="0">
            <a:spAutoFit/>
          </a:bodyPr>
          <a:lstStyle/>
          <a:p>
            <a:r>
              <a:rPr lang="en-US" dirty="0"/>
              <a:t>From</a:t>
            </a:r>
            <a:r>
              <a:rPr lang="fr-FR" dirty="0"/>
              <a:t> Official Angular Web site</a:t>
            </a:r>
            <a:endParaRPr lang="en-US" dirty="0"/>
          </a:p>
        </p:txBody>
      </p:sp>
      <p:sp>
        <p:nvSpPr>
          <p:cNvPr id="12" name="Rectangle 11">
            <a:extLst>
              <a:ext uri="{FF2B5EF4-FFF2-40B4-BE49-F238E27FC236}">
                <a16:creationId xmlns:a16="http://schemas.microsoft.com/office/drawing/2014/main" id="{E449691D-66F6-4C12-9EEF-82C70DF25DC4}"/>
              </a:ext>
            </a:extLst>
          </p:cNvPr>
          <p:cNvSpPr/>
          <p:nvPr/>
        </p:nvSpPr>
        <p:spPr>
          <a:xfrm>
            <a:off x="680319" y="4014868"/>
            <a:ext cx="7947634" cy="646331"/>
          </a:xfrm>
          <a:prstGeom prst="rect">
            <a:avLst/>
          </a:prstGeom>
        </p:spPr>
        <p:txBody>
          <a:bodyPr wrap="square">
            <a:spAutoFit/>
          </a:bodyPr>
          <a:lstStyle/>
          <a:p>
            <a:r>
              <a:rPr lang="en-US" dirty="0">
                <a:latin typeface="Roboto"/>
              </a:rPr>
              <a:t>“Angular is an app-design framework and development platform for creating efficient and sophisticated single-page apps.”</a:t>
            </a:r>
          </a:p>
        </p:txBody>
      </p:sp>
      <p:pic>
        <p:nvPicPr>
          <p:cNvPr id="1026" name="Picture 2" descr="Home">
            <a:extLst>
              <a:ext uri="{FF2B5EF4-FFF2-40B4-BE49-F238E27FC236}">
                <a16:creationId xmlns:a16="http://schemas.microsoft.com/office/drawing/2014/main" id="{334363A7-63AC-4DB8-A0A9-87A0319C0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927" y="2743200"/>
            <a:ext cx="256222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en-US" dirty="0"/>
              <a:t>Declaration of property and decorator @Output ()</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62E7C49-D64F-4C94-8804-931B7DD7ACB6}"/>
              </a:ext>
            </a:extLst>
          </p:cNvPr>
          <p:cNvSpPr/>
          <p:nvPr/>
        </p:nvSpPr>
        <p:spPr>
          <a:xfrm>
            <a:off x="680321" y="2315260"/>
            <a:ext cx="9540004" cy="369332"/>
          </a:xfrm>
          <a:prstGeom prst="rect">
            <a:avLst/>
          </a:prstGeom>
        </p:spPr>
        <p:txBody>
          <a:bodyPr wrap="square">
            <a:spAutoFit/>
          </a:bodyPr>
          <a:lstStyle/>
          <a:p>
            <a:r>
              <a:rPr lang="fr-MA" dirty="0"/>
              <a:t>By </a:t>
            </a:r>
            <a:r>
              <a:rPr lang="fr-MA" dirty="0" err="1"/>
              <a:t>simply</a:t>
            </a:r>
            <a:r>
              <a:rPr lang="fr-MA" dirty="0"/>
              <a:t> </a:t>
            </a:r>
            <a:r>
              <a:rPr lang="fr-MA" dirty="0" err="1"/>
              <a:t>declaring</a:t>
            </a:r>
            <a:r>
              <a:rPr lang="fr-MA" dirty="0"/>
              <a:t> the </a:t>
            </a:r>
            <a:r>
              <a:rPr lang="fr-MA" b="1" u="sng" dirty="0" err="1"/>
              <a:t>studentSelected</a:t>
            </a:r>
            <a:r>
              <a:rPr lang="fr-MA" dirty="0"/>
              <a:t> </a:t>
            </a:r>
            <a:r>
              <a:rPr lang="fr-MA" dirty="0" err="1"/>
              <a:t>property</a:t>
            </a:r>
            <a:r>
              <a:rPr lang="fr-MA" dirty="0"/>
              <a:t> on the app-</a:t>
            </a:r>
            <a:r>
              <a:rPr lang="fr-MA" dirty="0" err="1"/>
              <a:t>student</a:t>
            </a:r>
            <a:r>
              <a:rPr lang="fr-MA" dirty="0"/>
              <a:t>-item component:</a:t>
            </a:r>
          </a:p>
        </p:txBody>
      </p:sp>
      <p:sp>
        <p:nvSpPr>
          <p:cNvPr id="13" name="Rectangle 3">
            <a:extLst>
              <a:ext uri="{FF2B5EF4-FFF2-40B4-BE49-F238E27FC236}">
                <a16:creationId xmlns:a16="http://schemas.microsoft.com/office/drawing/2014/main" id="{0490DFD7-45C4-40C1-8422-7E406048C9B5}"/>
              </a:ext>
            </a:extLst>
          </p:cNvPr>
          <p:cNvSpPr>
            <a:spLocks noChangeArrowheads="1"/>
          </p:cNvSpPr>
          <p:nvPr/>
        </p:nvSpPr>
        <p:spPr bwMode="auto">
          <a:xfrm>
            <a:off x="759852" y="3010585"/>
            <a:ext cx="260584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StudentItemComponent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studentSelected</a:t>
            </a:r>
            <a:r>
              <a:rPr lang="fr-FR" altLang="fr-FR" sz="1200" dirty="0">
                <a:solidFill>
                  <a:srgbClr val="9876AA"/>
                </a:solidFill>
                <a:latin typeface="JetBrains Mono"/>
              </a:rPr>
              <a:t>: </a:t>
            </a:r>
            <a:r>
              <a:rPr lang="fr-FR" altLang="fr-FR" sz="1200" dirty="0" err="1">
                <a:solidFill>
                  <a:srgbClr val="9876AA"/>
                </a:solidFill>
                <a:latin typeface="JetBrains Mono"/>
              </a:rPr>
              <a:t>any</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2A8F484C-6D62-4026-B22E-29086B98DED1}"/>
              </a:ext>
            </a:extLst>
          </p:cNvPr>
          <p:cNvSpPr/>
          <p:nvPr/>
        </p:nvSpPr>
        <p:spPr>
          <a:xfrm>
            <a:off x="759851" y="3982909"/>
            <a:ext cx="6679173" cy="369332"/>
          </a:xfrm>
          <a:prstGeom prst="rect">
            <a:avLst/>
          </a:prstGeom>
        </p:spPr>
        <p:txBody>
          <a:bodyPr wrap="square">
            <a:spAutoFit/>
          </a:bodyPr>
          <a:lstStyle/>
          <a:p>
            <a:r>
              <a:rPr lang="fr-MA" dirty="0"/>
              <a:t>.. </a:t>
            </a:r>
            <a:r>
              <a:rPr lang="fr-MA" dirty="0" err="1"/>
              <a:t>nothing</a:t>
            </a:r>
            <a:r>
              <a:rPr lang="fr-MA" dirty="0"/>
              <a:t> </a:t>
            </a:r>
            <a:r>
              <a:rPr lang="fr-MA" dirty="0" err="1"/>
              <a:t>happens</a:t>
            </a:r>
            <a:r>
              <a:rPr lang="fr-MA" dirty="0"/>
              <a:t>, </a:t>
            </a:r>
            <a:r>
              <a:rPr lang="fr-MA" dirty="0" err="1"/>
              <a:t>you</a:t>
            </a:r>
            <a:r>
              <a:rPr lang="fr-MA" dirty="0"/>
              <a:t> must </a:t>
            </a:r>
            <a:r>
              <a:rPr lang="fr-MA" dirty="0" err="1"/>
              <a:t>add</a:t>
            </a:r>
            <a:r>
              <a:rPr lang="fr-MA" dirty="0"/>
              <a:t> the </a:t>
            </a:r>
            <a:r>
              <a:rPr lang="fr-MA" dirty="0" err="1"/>
              <a:t>decorator</a:t>
            </a:r>
            <a:r>
              <a:rPr lang="fr-MA" dirty="0"/>
              <a:t> @Output():</a:t>
            </a:r>
          </a:p>
        </p:txBody>
      </p:sp>
      <p:sp>
        <p:nvSpPr>
          <p:cNvPr id="17" name="Rectangle 4">
            <a:extLst>
              <a:ext uri="{FF2B5EF4-FFF2-40B4-BE49-F238E27FC236}">
                <a16:creationId xmlns:a16="http://schemas.microsoft.com/office/drawing/2014/main" id="{C53770DA-2FFC-43D9-B9D2-560895285D8F}"/>
              </a:ext>
            </a:extLst>
          </p:cNvPr>
          <p:cNvSpPr>
            <a:spLocks noChangeArrowheads="1"/>
          </p:cNvSpPr>
          <p:nvPr/>
        </p:nvSpPr>
        <p:spPr bwMode="auto">
          <a:xfrm>
            <a:off x="759851" y="4585901"/>
            <a:ext cx="3017686"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C7832"/>
                </a:solidFill>
                <a:effectLst/>
                <a:latin typeface="JetBrains Mono"/>
              </a:rPr>
              <a:t>export class </a:t>
            </a:r>
            <a:r>
              <a:rPr kumimoji="0" lang="fr-FR" altLang="fr-FR" sz="1400" b="0" i="0" u="none" strike="noStrike" cap="none" normalizeH="0" baseline="0" dirty="0" err="1">
                <a:ln>
                  <a:noFill/>
                </a:ln>
                <a:solidFill>
                  <a:srgbClr val="A9B7C6"/>
                </a:solidFill>
                <a:effectLst/>
                <a:latin typeface="JetBrains Mono"/>
              </a:rPr>
              <a:t>StudentItemComponent</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a:ln>
                  <a:noFill/>
                </a:ln>
                <a:solidFill>
                  <a:srgbClr val="BBB529"/>
                </a:solidFill>
                <a:effectLst/>
                <a:latin typeface="JetBrains Mono"/>
              </a:rPr>
              <a:t>@Output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9876AA"/>
                </a:solidFill>
                <a:effectLst/>
                <a:latin typeface="JetBrains Mono"/>
              </a:rPr>
              <a:t>studentSelected</a:t>
            </a:r>
            <a:r>
              <a:rPr lang="fr-FR" altLang="fr-FR" sz="1400" dirty="0">
                <a:solidFill>
                  <a:srgbClr val="9876AA"/>
                </a:solidFill>
                <a:latin typeface="JetBrains Mono"/>
              </a:rPr>
              <a:t>: </a:t>
            </a:r>
            <a:r>
              <a:rPr lang="fr-FR" altLang="fr-FR" sz="1400" dirty="0" err="1">
                <a:solidFill>
                  <a:srgbClr val="9876AA"/>
                </a:solidFill>
                <a:latin typeface="JetBrains Mono"/>
              </a:rPr>
              <a:t>any</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F5765E97-1F55-4B35-9114-EE6651AB7BC2}"/>
              </a:ext>
            </a:extLst>
          </p:cNvPr>
          <p:cNvSpPr/>
          <p:nvPr/>
        </p:nvSpPr>
        <p:spPr>
          <a:xfrm>
            <a:off x="753695" y="5558225"/>
            <a:ext cx="8565124" cy="369332"/>
          </a:xfrm>
          <a:prstGeom prst="rect">
            <a:avLst/>
          </a:prstGeom>
        </p:spPr>
        <p:txBody>
          <a:bodyPr wrap="square">
            <a:spAutoFit/>
          </a:bodyPr>
          <a:lstStyle/>
          <a:p>
            <a:r>
              <a:rPr lang="en-US" dirty="0">
                <a:latin typeface="Calibri" panose="020F0502020204030204" pitchFamily="34" charset="0"/>
              </a:rPr>
              <a:t>@Output allows you to make the </a:t>
            </a:r>
            <a:r>
              <a:rPr lang="en-US" dirty="0" err="1">
                <a:latin typeface="Calibri" panose="020F0502020204030204" pitchFamily="34" charset="0"/>
              </a:rPr>
              <a:t>eventEmitter</a:t>
            </a:r>
            <a:r>
              <a:rPr lang="en-US" dirty="0">
                <a:latin typeface="Calibri" panose="020F0502020204030204" pitchFamily="34" charset="0"/>
              </a:rPr>
              <a:t> listenable from the outside</a:t>
            </a:r>
            <a:endParaRPr lang="fr-MA" dirty="0">
              <a:latin typeface="Calibri" panose="020F0502020204030204" pitchFamily="34" charset="0"/>
            </a:endParaRPr>
          </a:p>
        </p:txBody>
      </p:sp>
      <p:sp>
        <p:nvSpPr>
          <p:cNvPr id="19" name="Rectangle 4">
            <a:extLst>
              <a:ext uri="{FF2B5EF4-FFF2-40B4-BE49-F238E27FC236}">
                <a16:creationId xmlns:a16="http://schemas.microsoft.com/office/drawing/2014/main" id="{F04C7FF1-2F67-4C14-B85C-2F74E76084DA}"/>
              </a:ext>
            </a:extLst>
          </p:cNvPr>
          <p:cNvSpPr>
            <a:spLocks noChangeArrowheads="1"/>
          </p:cNvSpPr>
          <p:nvPr/>
        </p:nvSpPr>
        <p:spPr bwMode="auto">
          <a:xfrm>
            <a:off x="836051" y="5974801"/>
            <a:ext cx="436747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400" b="0" i="0" u="none" strike="noStrike" cap="none" normalizeH="0" baseline="0" dirty="0">
                <a:ln>
                  <a:noFill/>
                </a:ln>
                <a:solidFill>
                  <a:srgbClr val="CC7832"/>
                </a:solidFill>
                <a:effectLst/>
                <a:latin typeface="JetBrains Mono"/>
              </a:rPr>
              <a:t>export class </a:t>
            </a:r>
            <a:r>
              <a:rPr kumimoji="0" lang="fr-FR" altLang="fr-FR" sz="1400" b="0" i="0" u="none" strike="noStrike" cap="none" normalizeH="0" baseline="0" dirty="0" err="1">
                <a:ln>
                  <a:noFill/>
                </a:ln>
                <a:solidFill>
                  <a:srgbClr val="A9B7C6"/>
                </a:solidFill>
                <a:effectLst/>
                <a:latin typeface="JetBrains Mono"/>
              </a:rPr>
              <a:t>StudentItemComponent</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a:ln>
                  <a:noFill/>
                </a:ln>
                <a:solidFill>
                  <a:srgbClr val="BBB529"/>
                </a:solidFill>
                <a:effectLst/>
                <a:latin typeface="JetBrains Mono"/>
              </a:rPr>
              <a:t>@Output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9876AA"/>
                </a:solidFill>
                <a:effectLst/>
                <a:latin typeface="JetBrains Mono"/>
              </a:rPr>
              <a:t>studentSelected</a:t>
            </a:r>
            <a:r>
              <a:rPr kumimoji="0" lang="fr-FR" altLang="fr-FR" sz="1400" b="0" i="0" u="none" strike="noStrike" cap="none" normalizeH="0" baseline="0" dirty="0">
                <a:ln>
                  <a:noFill/>
                </a:ln>
                <a:solidFill>
                  <a:srgbClr val="9876AA"/>
                </a:solidFill>
                <a:effectLst/>
                <a:latin typeface="JetBrains Mono"/>
              </a:rPr>
              <a:t>=</a:t>
            </a:r>
            <a:r>
              <a:rPr lang="fr-FR" altLang="fr-FR" sz="1400" dirty="0">
                <a:solidFill>
                  <a:srgbClr val="9876AA"/>
                </a:solidFill>
                <a:latin typeface="JetBrains Mono"/>
              </a:rPr>
              <a:t> </a:t>
            </a:r>
            <a:r>
              <a:rPr lang="fr-FR" altLang="fr-FR" sz="1400" dirty="0">
                <a:solidFill>
                  <a:srgbClr val="CC7832"/>
                </a:solidFill>
                <a:latin typeface="JetBrains Mono"/>
              </a:rPr>
              <a:t>new </a:t>
            </a:r>
            <a:r>
              <a:rPr lang="fr-FR" altLang="fr-FR" sz="1400" dirty="0" err="1">
                <a:solidFill>
                  <a:srgbClr val="A9B7C6"/>
                </a:solidFill>
                <a:latin typeface="JetBrains Mono"/>
              </a:rPr>
              <a:t>EventEmitter</a:t>
            </a:r>
            <a:r>
              <a:rPr lang="fr-FR" altLang="fr-FR" sz="1400" dirty="0">
                <a:solidFill>
                  <a:srgbClr val="A9B7C6"/>
                </a:solidFill>
                <a:latin typeface="JetBrains Mono"/>
              </a:rPr>
              <a:t>&lt;</a:t>
            </a:r>
            <a:r>
              <a:rPr lang="fr-FR" altLang="fr-FR" sz="1400" dirty="0" err="1">
                <a:solidFill>
                  <a:srgbClr val="CC7832"/>
                </a:solidFill>
                <a:latin typeface="JetBrains Mono"/>
              </a:rPr>
              <a:t>void</a:t>
            </a:r>
            <a:r>
              <a:rPr lang="fr-FR" altLang="fr-FR" sz="1400" dirty="0">
                <a:solidFill>
                  <a:srgbClr val="A9B7C6"/>
                </a:solidFill>
                <a:latin typeface="JetBrains Mono"/>
              </a:rPr>
              <a:t>&gt;()</a:t>
            </a:r>
            <a:r>
              <a:rPr lang="fr-FR" altLang="fr-FR" sz="1400" dirty="0">
                <a:solidFill>
                  <a:srgbClr val="CC7832"/>
                </a:solidFill>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772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b="1" dirty="0" err="1"/>
              <a:t>Sending</a:t>
            </a:r>
            <a:r>
              <a:rPr lang="fr-MA" b="1" dirty="0"/>
              <a:t> values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3EFFDEA-5935-41B9-AE9D-C59115624520}"/>
              </a:ext>
            </a:extLst>
          </p:cNvPr>
          <p:cNvSpPr/>
          <p:nvPr/>
        </p:nvSpPr>
        <p:spPr>
          <a:xfrm>
            <a:off x="759852" y="2333536"/>
            <a:ext cx="9582054" cy="923330"/>
          </a:xfrm>
          <a:prstGeom prst="rect">
            <a:avLst/>
          </a:prstGeom>
        </p:spPr>
        <p:txBody>
          <a:bodyPr wrap="square">
            <a:spAutoFit/>
          </a:bodyPr>
          <a:lstStyle/>
          <a:p>
            <a:r>
              <a:rPr lang="en-US" dirty="0"/>
              <a:t>As indicated by his name, </a:t>
            </a:r>
            <a:r>
              <a:rPr lang="fr-MA" dirty="0"/>
              <a:t>an </a:t>
            </a:r>
            <a:r>
              <a:rPr lang="fr-MA" dirty="0" err="1"/>
              <a:t>EventEmitter</a:t>
            </a:r>
            <a:r>
              <a:rPr lang="fr-MA" dirty="0"/>
              <a:t> </a:t>
            </a:r>
            <a:r>
              <a:rPr lang="fr-MA" dirty="0" err="1"/>
              <a:t>allows</a:t>
            </a:r>
            <a:r>
              <a:rPr lang="fr-MA" dirty="0"/>
              <a:t> </a:t>
            </a:r>
            <a:r>
              <a:rPr lang="fr-MA" dirty="0" err="1"/>
              <a:t>you</a:t>
            </a:r>
            <a:r>
              <a:rPr lang="fr-MA" dirty="0"/>
              <a:t> to </a:t>
            </a:r>
            <a:r>
              <a:rPr lang="fr-MA" dirty="0" err="1"/>
              <a:t>emit</a:t>
            </a:r>
            <a:r>
              <a:rPr lang="fr-MA" dirty="0"/>
              <a:t> values. It can </a:t>
            </a:r>
            <a:r>
              <a:rPr lang="fr-MA" dirty="0" err="1"/>
              <a:t>therefore</a:t>
            </a:r>
            <a:r>
              <a:rPr lang="fr-MA" dirty="0"/>
              <a:t> </a:t>
            </a:r>
            <a:r>
              <a:rPr lang="fr-MA" dirty="0" err="1"/>
              <a:t>be</a:t>
            </a:r>
            <a:r>
              <a:rPr lang="fr-MA" dirty="0"/>
              <a:t> </a:t>
            </a:r>
            <a:r>
              <a:rPr lang="fr-MA" dirty="0" err="1"/>
              <a:t>used</a:t>
            </a:r>
            <a:r>
              <a:rPr lang="fr-MA" dirty="0"/>
              <a:t> </a:t>
            </a:r>
            <a:r>
              <a:rPr lang="fr-MA" dirty="0" err="1"/>
              <a:t>anywhere</a:t>
            </a:r>
            <a:r>
              <a:rPr lang="fr-MA" dirty="0"/>
              <a:t> in the </a:t>
            </a:r>
            <a:r>
              <a:rPr lang="fr-FR" altLang="fr-FR" dirty="0" err="1">
                <a:latin typeface="JetBrains Mono"/>
              </a:rPr>
              <a:t>StudentItemComponent</a:t>
            </a:r>
            <a:r>
              <a:rPr lang="fr-MA" dirty="0"/>
              <a:t> class to </a:t>
            </a:r>
            <a:r>
              <a:rPr lang="fr-MA" dirty="0" err="1"/>
              <a:t>pass</a:t>
            </a:r>
            <a:r>
              <a:rPr lang="fr-MA" dirty="0"/>
              <a:t> values to the parent component via the </a:t>
            </a:r>
            <a:r>
              <a:rPr lang="fr-MA" dirty="0" err="1"/>
              <a:t>emit</a:t>
            </a:r>
            <a:r>
              <a:rPr lang="fr-MA" dirty="0"/>
              <a:t> </a:t>
            </a:r>
            <a:r>
              <a:rPr lang="fr-MA" dirty="0" err="1"/>
              <a:t>method</a:t>
            </a:r>
            <a:r>
              <a:rPr lang="fr-MA" dirty="0"/>
              <a:t>.</a:t>
            </a:r>
          </a:p>
        </p:txBody>
      </p:sp>
      <p:sp>
        <p:nvSpPr>
          <p:cNvPr id="15" name="Rectangle 3">
            <a:extLst>
              <a:ext uri="{FF2B5EF4-FFF2-40B4-BE49-F238E27FC236}">
                <a16:creationId xmlns:a16="http://schemas.microsoft.com/office/drawing/2014/main" id="{49E44515-AA35-4B88-8DE9-320793D47A9D}"/>
              </a:ext>
            </a:extLst>
          </p:cNvPr>
          <p:cNvSpPr>
            <a:spLocks noChangeArrowheads="1"/>
          </p:cNvSpPr>
          <p:nvPr/>
        </p:nvSpPr>
        <p:spPr bwMode="auto">
          <a:xfrm>
            <a:off x="828675" y="4034352"/>
            <a:ext cx="229825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onClick</a:t>
            </a:r>
            <a:r>
              <a:rPr kumimoji="0" lang="fr-FR" altLang="fr-FR" sz="1400" b="0" i="0" u="none" strike="noStrike" cap="none" normalizeH="0" baseline="0" dirty="0">
                <a:ln>
                  <a:noFill/>
                </a:ln>
                <a:solidFill>
                  <a:srgbClr val="A9B7C6"/>
                </a:solidFill>
                <a:effectLst/>
                <a:latin typeface="JetBrains Mono"/>
              </a:rPr>
              <a:t>() {</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studentSelected</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emit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B291C7E0-125C-4503-A442-95B7466C63C7}"/>
              </a:ext>
            </a:extLst>
          </p:cNvPr>
          <p:cNvSpPr>
            <a:spLocks noChangeArrowheads="1"/>
          </p:cNvSpPr>
          <p:nvPr/>
        </p:nvSpPr>
        <p:spPr bwMode="auto">
          <a:xfrm>
            <a:off x="828675" y="3431858"/>
            <a:ext cx="534556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BABABA"/>
                </a:solidFill>
                <a:effectLst/>
                <a:latin typeface="JetBrains Mono"/>
              </a:rPr>
              <a:t>mat-raised-button </a:t>
            </a:r>
            <a:r>
              <a:rPr kumimoji="0" lang="fr-FR" altLang="fr-FR" sz="1600" b="0" i="0" u="none" strike="noStrike" cap="none" normalizeH="0" baseline="0">
                <a:ln>
                  <a:noFill/>
                </a:ln>
                <a:solidFill>
                  <a:srgbClr val="9876AA"/>
                </a:solidFill>
                <a:effectLst/>
                <a:latin typeface="JetBrains Mono"/>
              </a:rPr>
              <a:t>(click)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FFC66D"/>
                </a:solidFill>
                <a:effectLst/>
                <a:latin typeface="JetBrains Mono"/>
              </a:rPr>
              <a:t>onClick</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Show</a:t>
            </a:r>
            <a:r>
              <a:rPr kumimoji="0" lang="fr-FR" altLang="fr-FR" sz="1600" b="0" i="0" u="none" strike="noStrike" cap="none" normalizeH="0" baseline="0">
                <a:ln>
                  <a:noFill/>
                </a:ln>
                <a:solidFill>
                  <a:srgbClr val="E8BF6A"/>
                </a:solidFill>
                <a:effectLst/>
                <a:latin typeface="JetBrains Mono"/>
              </a:rPr>
              <a:t>&lt;/button&gt;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294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Binding To custom </a:t>
            </a:r>
            <a:r>
              <a:rPr lang="fr-MA" dirty="0" err="1"/>
              <a:t>event</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22D7993C-F795-4382-A706-224120A2E9D5}"/>
              </a:ext>
            </a:extLst>
          </p:cNvPr>
          <p:cNvSpPr>
            <a:spLocks noChangeArrowheads="1"/>
          </p:cNvSpPr>
          <p:nvPr/>
        </p:nvSpPr>
        <p:spPr bwMode="auto">
          <a:xfrm>
            <a:off x="6484478" y="2227481"/>
            <a:ext cx="5531514"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lastName</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mat-</a:t>
            </a:r>
            <a:r>
              <a:rPr kumimoji="0" lang="fr-FR" altLang="fr-FR" sz="1600" b="0" i="0" u="none" strike="noStrike" cap="none" normalizeH="0" baseline="0" dirty="0" err="1">
                <a:ln>
                  <a:noFill/>
                </a:ln>
                <a:solidFill>
                  <a:srgbClr val="6A8759"/>
                </a:solidFill>
                <a:effectLst/>
                <a:latin typeface="JetBrains Mono"/>
              </a:rPr>
              <a:t>raised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(click)="</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6A8759"/>
                </a:solidFill>
                <a:effectLst/>
                <a:latin typeface="JetBrains Mono"/>
              </a:rPr>
              <a:t>()"&gt;Show&lt;/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@Output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EventEmitter</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CC7832"/>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emit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this</a:t>
            </a:r>
            <a:r>
              <a:rPr lang="fr-FR" altLang="fr-FR" sz="1600" dirty="0" err="1">
                <a:solidFill>
                  <a:srgbClr val="A9B7C6"/>
                </a:solidFill>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FD422DF9-A5CE-4AD5-8789-0694A4F7D802}"/>
              </a:ext>
            </a:extLst>
          </p:cNvPr>
          <p:cNvSpPr>
            <a:spLocks noChangeArrowheads="1"/>
          </p:cNvSpPr>
          <p:nvPr/>
        </p:nvSpPr>
        <p:spPr bwMode="auto">
          <a:xfrm>
            <a:off x="295275" y="2227481"/>
            <a:ext cx="5909118"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7CF66C8B-0CC1-40DC-A9CC-1FD3EF7B961A}"/>
              </a:ext>
            </a:extLst>
          </p:cNvPr>
          <p:cNvCxnSpPr>
            <a:cxnSpLocks/>
          </p:cNvCxnSpPr>
          <p:nvPr/>
        </p:nvCxnSpPr>
        <p:spPr>
          <a:xfrm>
            <a:off x="1905000" y="3623766"/>
            <a:ext cx="4857750" cy="74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A1C7B7D-6D81-4191-8B79-4B3B9E15A467}"/>
              </a:ext>
            </a:extLst>
          </p:cNvPr>
          <p:cNvCxnSpPr>
            <a:cxnSpLocks/>
          </p:cNvCxnSpPr>
          <p:nvPr/>
        </p:nvCxnSpPr>
        <p:spPr>
          <a:xfrm>
            <a:off x="1905000" y="3905250"/>
            <a:ext cx="478155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58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Local reference</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2">
            <a:extLst>
              <a:ext uri="{FF2B5EF4-FFF2-40B4-BE49-F238E27FC236}">
                <a16:creationId xmlns:a16="http://schemas.microsoft.com/office/drawing/2014/main" id="{114B982E-B64F-4C20-9646-D463DE262C8A}"/>
              </a:ext>
            </a:extLst>
          </p:cNvPr>
          <p:cNvSpPr>
            <a:spLocks noChangeArrowheads="1"/>
          </p:cNvSpPr>
          <p:nvPr/>
        </p:nvSpPr>
        <p:spPr bwMode="auto">
          <a:xfrm>
            <a:off x="390525" y="2420551"/>
            <a:ext cx="656513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&lt;input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type</a:t>
            </a:r>
            <a:r>
              <a:rPr kumimoji="0" lang="fr-FR" altLang="fr-FR" b="0" i="0" u="none" strike="noStrike" cap="none" normalizeH="0" baseline="0">
                <a:ln>
                  <a:noFill/>
                </a:ln>
                <a:solidFill>
                  <a:srgbClr val="A5C261"/>
                </a:solidFill>
                <a:effectLst/>
                <a:latin typeface="JetBrains Mono"/>
              </a:rPr>
              <a:t>="text"</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="form-control"</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a:t>
            </a:r>
            <a:r>
              <a:rPr kumimoji="0" lang="fr-FR" altLang="fr-FR" b="1" i="1" u="none" strike="noStrike" cap="none" normalizeH="0" baseline="0">
                <a:ln>
                  <a:noFill/>
                </a:ln>
                <a:solidFill>
                  <a:srgbClr val="9876AA"/>
                </a:solidFill>
                <a:effectLst/>
                <a:latin typeface="JetBrains Mono"/>
              </a:rPr>
              <a:t>serverNameInput</a:t>
            </a:r>
            <a:r>
              <a:rPr kumimoji="0" lang="fr-FR" altLang="fr-FR" b="0" i="0" u="none" strike="noStrike" cap="none" normalizeH="0" baseline="0">
                <a:ln>
                  <a:noFill/>
                </a:ln>
                <a:solidFill>
                  <a:srgbClr val="E8BF6A"/>
                </a:solidFill>
                <a:effectLst/>
                <a:latin typeface="JetBrains Mono"/>
              </a:rPr>
              <a:t>&gt;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&lt;button</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="btn btn-primary"</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(click)</a:t>
            </a:r>
            <a:r>
              <a:rPr kumimoji="0" lang="fr-FR" altLang="fr-FR" b="0" i="0" u="none" strike="noStrike" cap="none" normalizeH="0" baseline="0">
                <a:ln>
                  <a:noFill/>
                </a:ln>
                <a:solidFill>
                  <a:srgbClr val="A5C261"/>
                </a:solidFill>
                <a:effectLst/>
                <a:latin typeface="JetBrains Mono"/>
              </a:rPr>
              <a:t>="onAddServer(serverNameInput)"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Add Server</a:t>
            </a:r>
            <a:r>
              <a:rPr kumimoji="0" lang="fr-FR" altLang="fr-FR" b="0" i="0" u="none" strike="noStrike" cap="none" normalizeH="0" baseline="0">
                <a:ln>
                  <a:noFill/>
                </a:ln>
                <a:solidFill>
                  <a:srgbClr val="E8BF6A"/>
                </a:solidFill>
                <a:effectLst/>
                <a:latin typeface="JetBrains Mono"/>
              </a:rPr>
              <a:t>&lt;/button&gt;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69B8377C-C269-4961-B0A8-763D1D4C8751}"/>
              </a:ext>
            </a:extLst>
          </p:cNvPr>
          <p:cNvSpPr>
            <a:spLocks noChangeArrowheads="1"/>
          </p:cNvSpPr>
          <p:nvPr/>
        </p:nvSpPr>
        <p:spPr bwMode="auto">
          <a:xfrm>
            <a:off x="457200" y="5197154"/>
            <a:ext cx="35265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FFC66D"/>
                </a:solidFill>
                <a:effectLst/>
                <a:latin typeface="JetBrains Mono"/>
              </a:rPr>
              <a:t>onAddServer</a:t>
            </a:r>
            <a:r>
              <a:rPr kumimoji="0" lang="fr-FR" altLang="fr-FR" sz="1600" b="0" i="0" u="none" strike="noStrike" cap="none" normalizeH="0" baseline="0">
                <a:ln>
                  <a:noFill/>
                </a:ln>
                <a:solidFill>
                  <a:srgbClr val="A9B7C6"/>
                </a:solidFill>
                <a:effectLst/>
                <a:latin typeface="JetBrains Mono"/>
              </a:rPr>
              <a:t>(name:HtmlInputElement){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(name.</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7248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Pipes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220468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0" y="3906640"/>
            <a:ext cx="9501904" cy="369332"/>
          </a:xfrm>
          <a:prstGeom prst="rect">
            <a:avLst/>
          </a:prstGeom>
        </p:spPr>
        <p:txBody>
          <a:bodyPr wrap="square">
            <a:spAutoFit/>
          </a:bodyPr>
          <a:lstStyle/>
          <a:p>
            <a:r>
              <a:rPr lang="fr-MA" dirty="0"/>
              <a:t>Pipes are </a:t>
            </a:r>
            <a:r>
              <a:rPr lang="fr-MA" dirty="0" err="1"/>
              <a:t>added</a:t>
            </a:r>
            <a:r>
              <a:rPr lang="fr-MA" dirty="0"/>
              <a:t> </a:t>
            </a:r>
            <a:r>
              <a:rPr lang="fr-MA" dirty="0" err="1"/>
              <a:t>into</a:t>
            </a:r>
            <a:r>
              <a:rPr lang="fr-MA" dirty="0"/>
              <a:t> </a:t>
            </a:r>
            <a:r>
              <a:rPr lang="fr-MA" dirty="0" err="1"/>
              <a:t>template</a:t>
            </a:r>
            <a:r>
              <a:rPr lang="fr-MA" dirty="0"/>
              <a:t> expressions </a:t>
            </a:r>
            <a:r>
              <a:rPr lang="fr-MA" dirty="0" err="1"/>
              <a:t>using</a:t>
            </a:r>
            <a:r>
              <a:rPr lang="fr-MA" dirty="0"/>
              <a:t> the pipe </a:t>
            </a:r>
            <a:r>
              <a:rPr lang="fr-MA" dirty="0" err="1"/>
              <a:t>character</a:t>
            </a:r>
            <a:r>
              <a:rPr lang="fr-MA" dirty="0"/>
              <a:t> (|).</a:t>
            </a:r>
          </a:p>
        </p:txBody>
      </p:sp>
      <p:sp>
        <p:nvSpPr>
          <p:cNvPr id="12" name="Rectangle 11">
            <a:extLst>
              <a:ext uri="{FF2B5EF4-FFF2-40B4-BE49-F238E27FC236}">
                <a16:creationId xmlns:a16="http://schemas.microsoft.com/office/drawing/2014/main" id="{1F4F21BD-5E0D-4E90-974D-8A61B7E401B5}"/>
              </a:ext>
            </a:extLst>
          </p:cNvPr>
          <p:cNvSpPr/>
          <p:nvPr/>
        </p:nvSpPr>
        <p:spPr>
          <a:xfrm>
            <a:off x="680321" y="2391460"/>
            <a:ext cx="10107054" cy="646331"/>
          </a:xfrm>
          <a:prstGeom prst="rect">
            <a:avLst/>
          </a:prstGeom>
        </p:spPr>
        <p:txBody>
          <a:bodyPr wrap="square">
            <a:spAutoFit/>
          </a:bodyPr>
          <a:lstStyle/>
          <a:p>
            <a:r>
              <a:rPr lang="fr-MA" dirty="0"/>
              <a:t>Pipes are </a:t>
            </a:r>
            <a:r>
              <a:rPr lang="fr-MA" dirty="0" err="1"/>
              <a:t>filters</a:t>
            </a:r>
            <a:r>
              <a:rPr lang="fr-MA" dirty="0"/>
              <a:t> </a:t>
            </a:r>
            <a:r>
              <a:rPr lang="fr-MA" dirty="0" err="1"/>
              <a:t>that</a:t>
            </a:r>
            <a:r>
              <a:rPr lang="fr-MA" dirty="0"/>
              <a:t> can </a:t>
            </a:r>
            <a:r>
              <a:rPr lang="fr-MA" dirty="0" err="1"/>
              <a:t>be</a:t>
            </a:r>
            <a:r>
              <a:rPr lang="fr-MA" dirty="0"/>
              <a:t> </a:t>
            </a:r>
            <a:r>
              <a:rPr lang="fr-MA" dirty="0" err="1"/>
              <a:t>used</a:t>
            </a:r>
            <a:r>
              <a:rPr lang="fr-MA" dirty="0"/>
              <a:t> </a:t>
            </a:r>
            <a:r>
              <a:rPr lang="fr-MA" dirty="0" err="1"/>
              <a:t>directly</a:t>
            </a:r>
            <a:r>
              <a:rPr lang="fr-MA" dirty="0"/>
              <a:t> </a:t>
            </a:r>
            <a:r>
              <a:rPr lang="fr-MA" dirty="0" err="1"/>
              <a:t>from</a:t>
            </a:r>
            <a:r>
              <a:rPr lang="fr-MA" dirty="0"/>
              <a:t> the </a:t>
            </a:r>
            <a:r>
              <a:rPr lang="fr-MA" dirty="0" err="1"/>
              <a:t>view</a:t>
            </a:r>
            <a:r>
              <a:rPr lang="fr-MA" dirty="0"/>
              <a:t> in </a:t>
            </a:r>
            <a:r>
              <a:rPr lang="fr-MA" dirty="0" err="1"/>
              <a:t>order</a:t>
            </a:r>
            <a:r>
              <a:rPr lang="fr-MA" dirty="0"/>
              <a:t> to </a:t>
            </a:r>
            <a:r>
              <a:rPr lang="fr-MA" dirty="0" err="1"/>
              <a:t>transform</a:t>
            </a:r>
            <a:r>
              <a:rPr lang="fr-MA" dirty="0"/>
              <a:t> the values </a:t>
            </a:r>
            <a:r>
              <a:rPr lang="fr-MA" dirty="0" err="1"/>
              <a:t>during</a:t>
            </a:r>
            <a:r>
              <a:rPr lang="fr-MA" dirty="0"/>
              <a:t> the binding.</a:t>
            </a:r>
          </a:p>
        </p:txBody>
      </p:sp>
      <p:sp>
        <p:nvSpPr>
          <p:cNvPr id="13" name="Rectangle 12">
            <a:extLst>
              <a:ext uri="{FF2B5EF4-FFF2-40B4-BE49-F238E27FC236}">
                <a16:creationId xmlns:a16="http://schemas.microsoft.com/office/drawing/2014/main" id="{12CF2644-4698-4195-B083-BA6F7E80C610}"/>
              </a:ext>
            </a:extLst>
          </p:cNvPr>
          <p:cNvSpPr/>
          <p:nvPr/>
        </p:nvSpPr>
        <p:spPr>
          <a:xfrm>
            <a:off x="680320" y="3200927"/>
            <a:ext cx="9949579" cy="369332"/>
          </a:xfrm>
          <a:prstGeom prst="rect">
            <a:avLst/>
          </a:prstGeom>
        </p:spPr>
        <p:txBody>
          <a:bodyPr wrap="square">
            <a:spAutoFit/>
          </a:bodyPr>
          <a:lstStyle/>
          <a:p>
            <a:r>
              <a:rPr lang="fr-MA" dirty="0"/>
              <a:t>The Pipes </a:t>
            </a:r>
            <a:r>
              <a:rPr lang="fr-MA" dirty="0" err="1"/>
              <a:t>syntax</a:t>
            </a:r>
            <a:r>
              <a:rPr lang="fr-MA" dirty="0"/>
              <a:t> </a:t>
            </a:r>
            <a:r>
              <a:rPr lang="fr-MA" dirty="0" err="1"/>
              <a:t>is</a:t>
            </a:r>
            <a:r>
              <a:rPr lang="fr-MA" dirty="0"/>
              <a:t> </a:t>
            </a:r>
            <a:r>
              <a:rPr lang="fr-MA" dirty="0" err="1"/>
              <a:t>simply</a:t>
            </a:r>
            <a:r>
              <a:rPr lang="fr-MA" dirty="0"/>
              <a:t> </a:t>
            </a:r>
            <a:r>
              <a:rPr lang="fr-MA" dirty="0" err="1"/>
              <a:t>inspired</a:t>
            </a:r>
            <a:r>
              <a:rPr lang="fr-MA" dirty="0"/>
              <a:t> by UNIX </a:t>
            </a:r>
            <a:r>
              <a:rPr lang="fr-MA" dirty="0" err="1"/>
              <a:t>shell</a:t>
            </a:r>
            <a:r>
              <a:rPr lang="fr-MA" dirty="0"/>
              <a:t> Pipes </a:t>
            </a:r>
            <a:r>
              <a:rPr lang="fr-MA" dirty="0" err="1"/>
              <a:t>found</a:t>
            </a:r>
            <a:r>
              <a:rPr lang="fr-MA" dirty="0"/>
              <a:t> in </a:t>
            </a:r>
            <a:r>
              <a:rPr lang="fr-MA" dirty="0" err="1"/>
              <a:t>many</a:t>
            </a:r>
            <a:r>
              <a:rPr lang="fr-MA" dirty="0"/>
              <a:t> templating </a:t>
            </a:r>
            <a:r>
              <a:rPr lang="fr-MA" dirty="0" err="1"/>
              <a:t>systems</a:t>
            </a:r>
            <a:r>
              <a:rPr lang="fr-MA" dirty="0"/>
              <a:t>.</a:t>
            </a:r>
          </a:p>
        </p:txBody>
      </p:sp>
      <p:sp>
        <p:nvSpPr>
          <p:cNvPr id="14" name="Rectangle 1">
            <a:extLst>
              <a:ext uri="{FF2B5EF4-FFF2-40B4-BE49-F238E27FC236}">
                <a16:creationId xmlns:a16="http://schemas.microsoft.com/office/drawing/2014/main" id="{C8F3EA91-DAC5-4A2C-9B64-D929EFE577D7}"/>
              </a:ext>
            </a:extLst>
          </p:cNvPr>
          <p:cNvSpPr>
            <a:spLocks noChangeArrowheads="1"/>
          </p:cNvSpPr>
          <p:nvPr/>
        </p:nvSpPr>
        <p:spPr bwMode="auto">
          <a:xfrm>
            <a:off x="759852" y="4685281"/>
            <a:ext cx="375192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&lt;div&gt;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user.firstName | </a:t>
            </a:r>
            <a:r>
              <a:rPr kumimoji="0" lang="fr-FR" altLang="fr-FR" sz="1600" b="0" i="0" u="none" strike="noStrike" cap="none" normalizeH="0" baseline="0">
                <a:ln>
                  <a:noFill/>
                </a:ln>
                <a:solidFill>
                  <a:srgbClr val="FFC66D"/>
                </a:solidFill>
                <a:effectLst/>
                <a:latin typeface="JetBrains Mono"/>
              </a:rPr>
              <a:t>lowercase </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E8BF6A"/>
                </a:solidFill>
                <a:effectLst/>
                <a:latin typeface="JetBrains Mono"/>
              </a:rPr>
              <a:t>&lt;/div&gt;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7EB2A00B-AC02-464C-991E-83EAD93BACDE}"/>
              </a:ext>
            </a:extLst>
          </p:cNvPr>
          <p:cNvSpPr>
            <a:spLocks noChangeArrowheads="1"/>
          </p:cNvSpPr>
          <p:nvPr/>
        </p:nvSpPr>
        <p:spPr bwMode="auto">
          <a:xfrm>
            <a:off x="759852" y="5433144"/>
            <a:ext cx="21918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server.</a:t>
            </a:r>
            <a:r>
              <a:rPr kumimoji="0" lang="fr-FR" altLang="fr-FR" sz="1600" b="0" i="0" u="none" strike="noStrike" cap="none" normalizeH="0" baseline="0">
                <a:ln>
                  <a:noFill/>
                </a:ln>
                <a:solidFill>
                  <a:srgbClr val="9876AA"/>
                </a:solidFill>
                <a:effectLst/>
                <a:latin typeface="JetBrains Mono"/>
              </a:rPr>
              <a:t>started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0B744C6-8E9D-47D7-91BD-403DC91AA869}"/>
              </a:ext>
            </a:extLst>
          </p:cNvPr>
          <p:cNvSpPr/>
          <p:nvPr/>
        </p:nvSpPr>
        <p:spPr>
          <a:xfrm>
            <a:off x="759852" y="6268593"/>
            <a:ext cx="7173439" cy="369332"/>
          </a:xfrm>
          <a:prstGeom prst="rect">
            <a:avLst/>
          </a:prstGeom>
        </p:spPr>
        <p:txBody>
          <a:bodyPr wrap="none">
            <a:spAutoFit/>
          </a:bodyPr>
          <a:lstStyle/>
          <a:p>
            <a:r>
              <a:rPr lang="en-US" dirty="0"/>
              <a:t>Angular has several native "pipes": </a:t>
            </a:r>
            <a:r>
              <a:rPr lang="fr-MA" dirty="0"/>
              <a:t>https://angular.io/api?type=pipe</a:t>
            </a:r>
          </a:p>
        </p:txBody>
      </p:sp>
    </p:spTree>
    <p:extLst>
      <p:ext uri="{BB962C8B-B14F-4D97-AF65-F5344CB8AC3E}">
        <p14:creationId xmlns:p14="http://schemas.microsoft.com/office/powerpoint/2010/main" val="3671105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BF5944EB-3462-4AC1-9827-D1A9610DEEC9}"/>
              </a:ext>
            </a:extLst>
          </p:cNvPr>
          <p:cNvSpPr/>
          <p:nvPr/>
        </p:nvSpPr>
        <p:spPr>
          <a:xfrm>
            <a:off x="759852" y="2420035"/>
            <a:ext cx="10212948" cy="369332"/>
          </a:xfrm>
          <a:prstGeom prst="rect">
            <a:avLst/>
          </a:prstGeom>
        </p:spPr>
        <p:txBody>
          <a:bodyPr wrap="square">
            <a:spAutoFit/>
          </a:bodyPr>
          <a:lstStyle/>
          <a:p>
            <a:r>
              <a:rPr lang="fr-MA" dirty="0"/>
              <a:t>Pipes can </a:t>
            </a:r>
            <a:r>
              <a:rPr lang="fr-MA" dirty="0" err="1"/>
              <a:t>take</a:t>
            </a:r>
            <a:r>
              <a:rPr lang="fr-MA" dirty="0"/>
              <a:t> </a:t>
            </a:r>
            <a:r>
              <a:rPr lang="fr-MA" dirty="0" err="1"/>
              <a:t>parameters</a:t>
            </a:r>
            <a:r>
              <a:rPr lang="fr-MA" dirty="0"/>
              <a:t> </a:t>
            </a:r>
            <a:r>
              <a:rPr lang="fr-MA" dirty="0" err="1"/>
              <a:t>that</a:t>
            </a:r>
            <a:r>
              <a:rPr lang="fr-MA" dirty="0"/>
              <a:t> must </a:t>
            </a:r>
            <a:r>
              <a:rPr lang="fr-MA" dirty="0" err="1"/>
              <a:t>be</a:t>
            </a:r>
            <a:r>
              <a:rPr lang="fr-MA" dirty="0"/>
              <a:t> </a:t>
            </a:r>
            <a:r>
              <a:rPr lang="fr-MA" dirty="0" err="1"/>
              <a:t>puted</a:t>
            </a:r>
            <a:r>
              <a:rPr lang="fr-MA" dirty="0"/>
              <a:t> </a:t>
            </a:r>
            <a:r>
              <a:rPr lang="fr-MA" dirty="0" err="1"/>
              <a:t>after</a:t>
            </a:r>
            <a:r>
              <a:rPr lang="fr-MA" dirty="0"/>
              <a:t> the Pipe and </a:t>
            </a:r>
            <a:r>
              <a:rPr lang="fr-MA" dirty="0" err="1"/>
              <a:t>separated</a:t>
            </a:r>
            <a:r>
              <a:rPr lang="fr-MA" dirty="0"/>
              <a:t> </a:t>
            </a:r>
            <a:r>
              <a:rPr lang="fr-MA" dirty="0" err="1"/>
              <a:t>with</a:t>
            </a:r>
            <a:r>
              <a:rPr lang="fr-MA" dirty="0"/>
              <a:t> the </a:t>
            </a:r>
            <a:r>
              <a:rPr lang="fr-MA" dirty="0" err="1"/>
              <a:t>symbol</a:t>
            </a:r>
            <a:r>
              <a:rPr lang="fr-MA" dirty="0"/>
              <a:t> ":".</a:t>
            </a:r>
          </a:p>
        </p:txBody>
      </p:sp>
      <p:sp>
        <p:nvSpPr>
          <p:cNvPr id="10" name="Rectangle 1">
            <a:extLst>
              <a:ext uri="{FF2B5EF4-FFF2-40B4-BE49-F238E27FC236}">
                <a16:creationId xmlns:a16="http://schemas.microsoft.com/office/drawing/2014/main" id="{E3DE9EC8-E647-4CB3-B5A1-64D9190D808E}"/>
              </a:ext>
            </a:extLst>
          </p:cNvPr>
          <p:cNvSpPr>
            <a:spLocks noChangeArrowheads="1"/>
          </p:cNvSpPr>
          <p:nvPr/>
        </p:nvSpPr>
        <p:spPr bwMode="auto">
          <a:xfrm>
            <a:off x="857250" y="3375236"/>
            <a:ext cx="369838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user.firstName</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FFC66D"/>
                </a:solidFill>
                <a:effectLst/>
                <a:latin typeface="JetBrains Mono"/>
              </a:rPr>
              <a:t>slice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10 </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&lt;/div&gt;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5016DB2E-9A6E-428E-82F6-CCFA0C0F25B9}"/>
              </a:ext>
            </a:extLst>
          </p:cNvPr>
          <p:cNvSpPr>
            <a:spLocks noChangeArrowheads="1"/>
          </p:cNvSpPr>
          <p:nvPr/>
        </p:nvSpPr>
        <p:spPr bwMode="auto">
          <a:xfrm>
            <a:off x="857250" y="4521177"/>
            <a:ext cx="333084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birthDate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'fullDate'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Chaining</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1" y="2013707"/>
            <a:ext cx="9501904" cy="369332"/>
          </a:xfrm>
          <a:prstGeom prst="rect">
            <a:avLst/>
          </a:prstGeom>
        </p:spPr>
        <p:txBody>
          <a:bodyPr wrap="square">
            <a:spAutoFit/>
          </a:bodyPr>
          <a:lstStyle/>
          <a:p>
            <a:r>
              <a:rPr lang="en-US"/>
              <a:t>The "pipes" can be chained.</a:t>
            </a:r>
            <a:endParaRPr lang="fr-MA" dirty="0"/>
          </a:p>
        </p:txBody>
      </p:sp>
      <p:sp>
        <p:nvSpPr>
          <p:cNvPr id="12" name="Rectangle 1">
            <a:extLst>
              <a:ext uri="{FF2B5EF4-FFF2-40B4-BE49-F238E27FC236}">
                <a16:creationId xmlns:a16="http://schemas.microsoft.com/office/drawing/2014/main" id="{42645E4B-47F9-4767-B357-C7C28FFBF012}"/>
              </a:ext>
            </a:extLst>
          </p:cNvPr>
          <p:cNvSpPr>
            <a:spLocks noChangeArrowheads="1"/>
          </p:cNvSpPr>
          <p:nvPr/>
        </p:nvSpPr>
        <p:spPr bwMode="auto">
          <a:xfrm>
            <a:off x="763907" y="3075057"/>
            <a:ext cx="5633337"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CC7832"/>
                </a:solidFill>
                <a:effectLst/>
                <a:latin typeface="JetBrains Mono"/>
              </a:rPr>
              <a:t>{{ </a:t>
            </a:r>
            <a:r>
              <a:rPr lang="fr-FR" altLang="fr-FR" dirty="0" err="1">
                <a:solidFill>
                  <a:srgbClr val="A9B7C6"/>
                </a:solidFill>
                <a:latin typeface="JetBrains Mono"/>
              </a:rPr>
              <a:t>student</a:t>
            </a:r>
            <a:r>
              <a:rPr kumimoji="0" lang="fr-FR" altLang="fr-FR" b="0" i="0" u="none" strike="noStrike" cap="none" normalizeH="0" baseline="0" dirty="0" err="1">
                <a:ln>
                  <a:noFill/>
                </a:ln>
                <a:solidFill>
                  <a:srgbClr val="A9B7C6"/>
                </a:solidFill>
                <a:effectLst/>
                <a:latin typeface="JetBrains Mono"/>
              </a:rPr>
              <a:t>.firstName</a:t>
            </a:r>
            <a:r>
              <a:rPr kumimoji="0" lang="fr-FR" altLang="fr-FR" b="0" i="0" u="none" strike="noStrike" cap="none" normalizeH="0" baseline="0" dirty="0">
                <a:ln>
                  <a:noFill/>
                </a:ln>
                <a:solidFill>
                  <a:srgbClr val="A9B7C6"/>
                </a:solidFill>
                <a:effectLst/>
                <a:latin typeface="JetBrains Mono"/>
              </a:rPr>
              <a:t> | </a:t>
            </a:r>
            <a:r>
              <a:rPr kumimoji="0" lang="fr-FR" altLang="fr-FR" b="0" i="0" u="none" strike="noStrike" cap="none" normalizeH="0" baseline="0" dirty="0">
                <a:ln>
                  <a:noFill/>
                </a:ln>
                <a:solidFill>
                  <a:srgbClr val="FFC66D"/>
                </a:solidFill>
                <a:effectLst/>
                <a:latin typeface="JetBrains Mono"/>
              </a:rPr>
              <a:t>slice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0</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10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lowercase</a:t>
            </a:r>
            <a:r>
              <a:rPr kumimoji="0" lang="fr-FR" altLang="fr-FR" b="0" i="0" u="none" strike="noStrike" cap="none" normalizeH="0" baseline="0" dirty="0">
                <a:ln>
                  <a:noFill/>
                </a:ln>
                <a:solidFill>
                  <a:srgbClr val="FFC66D"/>
                </a:solidFill>
                <a:effectLst/>
                <a:latin typeface="JetBrains Mono"/>
              </a:rPr>
              <a:t> </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E8BF6A"/>
                </a:solidFill>
                <a:effectLst/>
                <a:latin typeface="JetBrains Mono"/>
              </a:rPr>
              <a:t>&lt;/div&gt;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6D9ED782-1D44-41A7-A25E-C7B37EC91CB6}"/>
              </a:ext>
            </a:extLst>
          </p:cNvPr>
          <p:cNvSpPr>
            <a:spLocks noChangeArrowheads="1"/>
          </p:cNvSpPr>
          <p:nvPr/>
        </p:nvSpPr>
        <p:spPr bwMode="auto">
          <a:xfrm>
            <a:off x="759852" y="4215885"/>
            <a:ext cx="447340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server.</a:t>
            </a:r>
            <a:r>
              <a:rPr kumimoji="0" lang="fr-FR" altLang="fr-FR" b="0" i="0" u="none" strike="noStrike" cap="none" normalizeH="0" baseline="0" dirty="0" err="1">
                <a:ln>
                  <a:noFill/>
                </a:ln>
                <a:solidFill>
                  <a:srgbClr val="9876AA"/>
                </a:solidFill>
                <a:effectLst/>
                <a:latin typeface="JetBrains Mono"/>
              </a:rPr>
              <a:t>started</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FFC66D"/>
                </a:solidFill>
                <a:effectLst/>
                <a:latin typeface="JetBrains Mono"/>
              </a:rPr>
              <a:t>date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fullDate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uppercase</a:t>
            </a:r>
            <a:r>
              <a:rPr kumimoji="0" lang="fr-FR" altLang="fr-FR" b="0" i="0" u="none" strike="noStrike" cap="none" normalizeH="0" baseline="0" dirty="0">
                <a:ln>
                  <a:noFill/>
                </a:ln>
                <a:solidFill>
                  <a:srgbClr val="CC7832"/>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8093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3" name="Rectangle 12">
            <a:extLst>
              <a:ext uri="{FF2B5EF4-FFF2-40B4-BE49-F238E27FC236}">
                <a16:creationId xmlns:a16="http://schemas.microsoft.com/office/drawing/2014/main" id="{CE04A117-A1F2-4A44-BC68-9BA346FDC552}"/>
              </a:ext>
            </a:extLst>
          </p:cNvPr>
          <p:cNvSpPr/>
          <p:nvPr/>
        </p:nvSpPr>
        <p:spPr>
          <a:xfrm>
            <a:off x="759851" y="2361337"/>
            <a:ext cx="8850873" cy="1477328"/>
          </a:xfrm>
          <a:prstGeom prst="rect">
            <a:avLst/>
          </a:prstGeom>
        </p:spPr>
        <p:txBody>
          <a:bodyPr wrap="square">
            <a:spAutoFit/>
          </a:bodyPr>
          <a:lstStyle/>
          <a:p>
            <a:r>
              <a:rPr lang="fr-MA" dirty="0"/>
              <a:t>To </a:t>
            </a:r>
            <a:r>
              <a:rPr lang="fr-MA" dirty="0" err="1"/>
              <a:t>create</a:t>
            </a:r>
            <a:r>
              <a:rPr lang="fr-MA" dirty="0"/>
              <a:t> a custom Pipe, </a:t>
            </a:r>
            <a:r>
              <a:rPr lang="fr-MA" dirty="0" err="1"/>
              <a:t>you</a:t>
            </a:r>
            <a:r>
              <a:rPr lang="fr-MA" dirty="0"/>
              <a:t> </a:t>
            </a:r>
            <a:r>
              <a:rPr lang="fr-MA" dirty="0" err="1"/>
              <a:t>need</a:t>
            </a:r>
            <a:r>
              <a:rPr lang="fr-MA" dirty="0"/>
              <a:t>:</a:t>
            </a:r>
          </a:p>
          <a:p>
            <a:pPr marL="342900" indent="-342900">
              <a:buFont typeface="+mj-lt"/>
              <a:buAutoNum type="arabicPeriod"/>
            </a:pPr>
            <a:r>
              <a:rPr lang="fr-MA" dirty="0" err="1"/>
              <a:t>Create</a:t>
            </a:r>
            <a:r>
              <a:rPr lang="fr-MA" dirty="0"/>
              <a:t> a class </a:t>
            </a:r>
            <a:r>
              <a:rPr lang="fr-MA" dirty="0" err="1"/>
              <a:t>that</a:t>
            </a:r>
            <a:r>
              <a:rPr lang="fr-MA" dirty="0"/>
              <a:t> </a:t>
            </a:r>
            <a:r>
              <a:rPr lang="fr-MA" dirty="0" err="1"/>
              <a:t>implements</a:t>
            </a:r>
            <a:r>
              <a:rPr lang="fr-MA" dirty="0"/>
              <a:t> the </a:t>
            </a:r>
            <a:r>
              <a:rPr lang="fr-MA" dirty="0" err="1"/>
              <a:t>PipeTransform</a:t>
            </a:r>
            <a:r>
              <a:rPr lang="fr-MA" dirty="0"/>
              <a:t> interface,</a:t>
            </a:r>
          </a:p>
          <a:p>
            <a:pPr marL="342900" indent="-342900">
              <a:buFont typeface="+mj-lt"/>
              <a:buAutoNum type="arabicPeriod"/>
            </a:pPr>
            <a:r>
              <a:rPr lang="fr-MA" dirty="0" err="1"/>
              <a:t>decorate</a:t>
            </a:r>
            <a:r>
              <a:rPr lang="fr-MA" dirty="0"/>
              <a:t> </a:t>
            </a:r>
            <a:r>
              <a:rPr lang="fr-MA" dirty="0" err="1"/>
              <a:t>this</a:t>
            </a:r>
            <a:r>
              <a:rPr lang="fr-MA" dirty="0"/>
              <a:t> class </a:t>
            </a:r>
            <a:r>
              <a:rPr lang="fr-MA" dirty="0" err="1"/>
              <a:t>with</a:t>
            </a:r>
            <a:r>
              <a:rPr lang="fr-MA" dirty="0"/>
              <a:t> the </a:t>
            </a:r>
            <a:r>
              <a:rPr lang="fr-MA" dirty="0" err="1"/>
              <a:t>decorator</a:t>
            </a:r>
            <a:r>
              <a:rPr lang="fr-MA" dirty="0"/>
              <a:t> @Pipe () by </a:t>
            </a:r>
            <a:r>
              <a:rPr lang="fr-MA" dirty="0" err="1"/>
              <a:t>indicating</a:t>
            </a:r>
            <a:r>
              <a:rPr lang="fr-MA" dirty="0"/>
              <a:t> the </a:t>
            </a:r>
            <a:r>
              <a:rPr lang="fr-MA" dirty="0" err="1"/>
              <a:t>name</a:t>
            </a:r>
            <a:r>
              <a:rPr lang="fr-MA" dirty="0"/>
              <a:t> of the Pipe.</a:t>
            </a:r>
          </a:p>
          <a:p>
            <a:pPr marL="342900" indent="-342900">
              <a:buFont typeface="+mj-lt"/>
              <a:buAutoNum type="arabicPeriod"/>
            </a:pPr>
            <a:r>
              <a:rPr lang="fr-MA" dirty="0" err="1"/>
              <a:t>add</a:t>
            </a:r>
            <a:r>
              <a:rPr lang="fr-MA" dirty="0"/>
              <a:t> the class to the </a:t>
            </a:r>
            <a:r>
              <a:rPr lang="fr-MA" dirty="0" err="1"/>
              <a:t>declarations</a:t>
            </a:r>
            <a:r>
              <a:rPr lang="fr-MA" dirty="0"/>
              <a:t> (and exports) of the </a:t>
            </a:r>
            <a:r>
              <a:rPr lang="fr-MA" dirty="0" err="1"/>
              <a:t>associated</a:t>
            </a:r>
            <a:r>
              <a:rPr lang="fr-MA" dirty="0"/>
              <a:t> module.</a:t>
            </a:r>
          </a:p>
        </p:txBody>
      </p:sp>
      <p:sp>
        <p:nvSpPr>
          <p:cNvPr id="14" name="Rectangle 13">
            <a:extLst>
              <a:ext uri="{FF2B5EF4-FFF2-40B4-BE49-F238E27FC236}">
                <a16:creationId xmlns:a16="http://schemas.microsoft.com/office/drawing/2014/main" id="{7BE4A09A-E6A6-4B3B-8E30-370078C65CDA}"/>
              </a:ext>
            </a:extLst>
          </p:cNvPr>
          <p:cNvSpPr/>
          <p:nvPr/>
        </p:nvSpPr>
        <p:spPr>
          <a:xfrm>
            <a:off x="759851" y="4767199"/>
            <a:ext cx="4247958" cy="369332"/>
          </a:xfrm>
          <a:prstGeom prst="rect">
            <a:avLst/>
          </a:prstGeom>
        </p:spPr>
        <p:txBody>
          <a:bodyPr wrap="none">
            <a:spAutoFit/>
          </a:bodyPr>
          <a:lstStyle/>
          <a:p>
            <a:r>
              <a:rPr lang="fr-FR" dirty="0" err="1">
                <a:latin typeface="Calibri" panose="020F0502020204030204" pitchFamily="34" charset="0"/>
              </a:rPr>
              <a:t>Creation</a:t>
            </a:r>
            <a:r>
              <a:rPr lang="fr-FR" dirty="0">
                <a:latin typeface="Calibri" panose="020F0502020204030204" pitchFamily="34" charset="0"/>
              </a:rPr>
              <a:t> </a:t>
            </a:r>
            <a:r>
              <a:rPr lang="fr-FR" dirty="0" err="1">
                <a:latin typeface="Calibri" panose="020F0502020204030204" pitchFamily="34" charset="0"/>
              </a:rPr>
              <a:t>with</a:t>
            </a:r>
            <a:r>
              <a:rPr lang="fr-FR" dirty="0">
                <a:latin typeface="Calibri" panose="020F0502020204030204" pitchFamily="34" charset="0"/>
              </a:rPr>
              <a:t> </a:t>
            </a:r>
            <a:r>
              <a:rPr lang="fr-FR" dirty="0" err="1">
                <a:latin typeface="Calibri" panose="020F0502020204030204" pitchFamily="34" charset="0"/>
              </a:rPr>
              <a:t>angular</a:t>
            </a:r>
            <a:r>
              <a:rPr lang="fr-FR" dirty="0">
                <a:latin typeface="Calibri" panose="020F0502020204030204" pitchFamily="34" charset="0"/>
              </a:rPr>
              <a:t> CLI: </a:t>
            </a:r>
            <a:r>
              <a:rPr lang="fr-FR" dirty="0" err="1">
                <a:latin typeface="Calibri" panose="020F0502020204030204" pitchFamily="34" charset="0"/>
              </a:rPr>
              <a:t>ng</a:t>
            </a:r>
            <a:r>
              <a:rPr lang="fr-FR" dirty="0">
                <a:latin typeface="Calibri" panose="020F0502020204030204" pitchFamily="34" charset="0"/>
              </a:rPr>
              <a:t> g p </a:t>
            </a:r>
            <a:r>
              <a:rPr lang="fr-FR" dirty="0" err="1">
                <a:latin typeface="Calibri" panose="020F0502020204030204" pitchFamily="34" charset="0"/>
              </a:rPr>
              <a:t>namePipe</a:t>
            </a:r>
            <a:endParaRPr lang="fr-MA" dirty="0"/>
          </a:p>
        </p:txBody>
      </p:sp>
    </p:spTree>
    <p:extLst>
      <p:ext uri="{BB962C8B-B14F-4D97-AF65-F5344CB8AC3E}">
        <p14:creationId xmlns:p14="http://schemas.microsoft.com/office/powerpoint/2010/main" val="362015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0CF1D05-9FF4-4964-ADA0-DD7B4B9EFCA4}"/>
              </a:ext>
            </a:extLst>
          </p:cNvPr>
          <p:cNvSpPr>
            <a:spLocks noGrp="1" noChangeArrowheads="1"/>
          </p:cNvSpPr>
          <p:nvPr>
            <p:ph idx="1"/>
          </p:nvPr>
        </p:nvSpPr>
        <p:spPr bwMode="auto">
          <a:xfrm>
            <a:off x="680321" y="2182153"/>
            <a:ext cx="4583434" cy="390876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import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angular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core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@Pipe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shorten</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ShortenPipe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transform</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CC7832"/>
                </a:solidFill>
                <a:effectLst/>
                <a:latin typeface="JetBrains Mono"/>
              </a:rPr>
              <a:t>any</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if</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9876AA"/>
                </a:solidFill>
                <a:effectLst/>
                <a:latin typeface="JetBrains Mono"/>
              </a:rPr>
              <a:t>length</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FFC66D"/>
                </a:solidFill>
                <a:effectLst/>
                <a:latin typeface="JetBrains Mono"/>
              </a:rPr>
              <a:t>substr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0</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a:ln>
                  <a:noFill/>
                </a:ln>
                <a:solidFill>
                  <a:srgbClr val="A9B7C6"/>
                </a:solidFill>
                <a:effectLst/>
                <a:latin typeface="JetBrains Mono"/>
              </a:rPr>
              <a:t>value</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E549DF2-6ABA-4B62-A9BB-EE5AF32A71E6}"/>
              </a:ext>
            </a:extLst>
          </p:cNvPr>
          <p:cNvSpPr>
            <a:spLocks noChangeArrowheads="1"/>
          </p:cNvSpPr>
          <p:nvPr/>
        </p:nvSpPr>
        <p:spPr bwMode="auto">
          <a:xfrm>
            <a:off x="7219950" y="3429000"/>
            <a:ext cx="321216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student</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firstName </a:t>
            </a:r>
            <a:r>
              <a:rPr kumimoji="0" lang="fr-FR" altLang="fr-FR" b="0" i="0" u="none" strike="noStrike" cap="none" normalizeH="0" baseline="0">
                <a:ln>
                  <a:noFill/>
                </a:ln>
                <a:solidFill>
                  <a:srgbClr val="A9B7C6"/>
                </a:solidFill>
                <a:effectLst/>
                <a:latin typeface="JetBrains Mono"/>
              </a:rPr>
              <a:t>| shorten </a:t>
            </a:r>
            <a:r>
              <a:rPr kumimoji="0" lang="fr-FR" altLang="fr-FR" b="0" i="0" u="none" strike="noStrike" cap="none" normalizeH="0" baseline="0">
                <a:ln>
                  <a:noFill/>
                </a:ln>
                <a:solidFill>
                  <a:srgbClr val="CC7832"/>
                </a:solidFill>
                <a:effectLst/>
                <a:latin typeface="JetBrains Mono"/>
              </a:rPr>
              <a: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19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216792" y="2712397"/>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2</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9"/>
            <a:ext cx="7475730" cy="139384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May 2016</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Complete Re-Write of </a:t>
            </a:r>
            <a:r>
              <a:rPr lang="en-US" b="1" dirty="0" err="1">
                <a:latin typeface="Roboto" panose="02000000000000000000" pitchFamily="2" charset="0"/>
                <a:ea typeface="Roboto" panose="02000000000000000000" pitchFamily="2" charset="0"/>
              </a:rPr>
              <a:t>AngularJs</a:t>
            </a:r>
            <a:endParaRPr lang="en-US"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OOP</a:t>
            </a:r>
          </a:p>
        </p:txBody>
      </p:sp>
    </p:spTree>
    <p:extLst>
      <p:ext uri="{BB962C8B-B14F-4D97-AF65-F5344CB8AC3E}">
        <p14:creationId xmlns:p14="http://schemas.microsoft.com/office/powerpoint/2010/main" val="10598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parametrizing a custom 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11BA980B-0B06-4A5D-A62F-10EA5D066B9F}"/>
              </a:ext>
            </a:extLst>
          </p:cNvPr>
          <p:cNvSpPr>
            <a:spLocks noChangeArrowheads="1"/>
          </p:cNvSpPr>
          <p:nvPr/>
        </p:nvSpPr>
        <p:spPr bwMode="auto">
          <a:xfrm>
            <a:off x="428625" y="2137160"/>
            <a:ext cx="4629922"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{PipeTransform}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"@angular/core"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BBB529"/>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name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'shorten'</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ShortenPipe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PipeTransform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transform</a:t>
            </a:r>
            <a:r>
              <a:rPr kumimoji="0" lang="fr-FR" altLang="fr-FR" sz="1600" b="0" i="0" u="none" strike="noStrike" cap="none" normalizeH="0" baseline="0">
                <a:ln>
                  <a:noFill/>
                </a:ln>
                <a:solidFill>
                  <a:srgbClr val="A9B7C6"/>
                </a:solidFill>
                <a:effectLst/>
                <a:latin typeface="JetBrains Mono"/>
              </a:rPr>
              <a:t>(value: </a:t>
            </a:r>
            <a:r>
              <a:rPr kumimoji="0" lang="fr-FR" altLang="fr-FR" sz="1600" b="0" i="0" u="none" strike="noStrike" cap="none" normalizeH="0" baseline="0">
                <a:ln>
                  <a:noFill/>
                </a:ln>
                <a:solidFill>
                  <a:srgbClr val="CC7832"/>
                </a:solidFill>
                <a:effectLst/>
                <a:latin typeface="JetBrains Mono"/>
              </a:rPr>
              <a:t>any, </a:t>
            </a:r>
            <a:r>
              <a:rPr kumimoji="0" lang="fr-FR" altLang="fr-FR" sz="1600" b="0" i="0" u="none" strike="noStrike" cap="none" normalizeH="0" baseline="0">
                <a:ln>
                  <a:noFill/>
                </a:ln>
                <a:solidFill>
                  <a:srgbClr val="A9B7C6"/>
                </a:solidFill>
                <a:effectLst/>
                <a:latin typeface="JetBrains Mono"/>
              </a:rPr>
              <a:t>limit: </a:t>
            </a:r>
            <a:r>
              <a:rPr kumimoji="0" lang="fr-FR" altLang="fr-FR" sz="1600" b="0" i="0" u="none" strike="noStrike" cap="none" normalizeH="0" baseline="0">
                <a:ln>
                  <a:noFill/>
                </a:ln>
                <a:solidFill>
                  <a:srgbClr val="CC7832"/>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if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9876AA"/>
                </a:solidFill>
                <a:effectLst/>
                <a:latin typeface="JetBrains Mono"/>
              </a:rPr>
              <a:t>length </a:t>
            </a:r>
            <a:r>
              <a:rPr kumimoji="0" lang="fr-FR" altLang="fr-FR" sz="1600" b="0" i="0" u="none" strike="noStrike" cap="none" normalizeH="0" baseline="0">
                <a:ln>
                  <a:noFill/>
                </a:ln>
                <a:solidFill>
                  <a:srgbClr val="A9B7C6"/>
                </a:solidFill>
                <a:effectLst/>
                <a:latin typeface="JetBrains Mono"/>
              </a:rPr>
              <a:t>&gt; limit)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FFC66D"/>
                </a:solidFill>
                <a:effectLst/>
                <a:latin typeface="JetBrains Mono"/>
              </a:rPr>
              <a:t>substr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limit) +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B6877F71-09A6-47AB-8803-8328DE6F90BB}"/>
              </a:ext>
            </a:extLst>
          </p:cNvPr>
          <p:cNvSpPr>
            <a:spLocks noChangeArrowheads="1"/>
          </p:cNvSpPr>
          <p:nvPr/>
        </p:nvSpPr>
        <p:spPr bwMode="auto">
          <a:xfrm>
            <a:off x="6286500" y="3259723"/>
            <a:ext cx="307943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shorten:</a:t>
            </a:r>
            <a:r>
              <a:rPr kumimoji="0" lang="fr-FR" altLang="fr-FR" sz="1600" b="0" i="0" u="none" strike="noStrike" cap="none" normalizeH="0" baseline="0" dirty="0">
                <a:ln>
                  <a:noFill/>
                </a:ln>
                <a:solidFill>
                  <a:srgbClr val="6897BB"/>
                </a:solidFill>
                <a:effectLst/>
                <a:latin typeface="JetBrains Mono"/>
              </a:rPr>
              <a:t>5  </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821986-E47E-47CC-8E6F-14F23794DECA}"/>
              </a:ext>
            </a:extLst>
          </p:cNvPr>
          <p:cNvSpPr>
            <a:spLocks noChangeArrowheads="1"/>
          </p:cNvSpPr>
          <p:nvPr/>
        </p:nvSpPr>
        <p:spPr bwMode="auto">
          <a:xfrm>
            <a:off x="6286500" y="4164599"/>
            <a:ext cx="39233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firstName </a:t>
            </a:r>
            <a:r>
              <a:rPr kumimoji="0" lang="fr-FR" altLang="fr-FR" sz="1600" b="0" i="0" u="none" strike="noStrike" cap="none" normalizeH="0" baseline="0">
                <a:ln>
                  <a:noFill/>
                </a:ln>
                <a:solidFill>
                  <a:srgbClr val="A9B7C6"/>
                </a:solidFill>
                <a:effectLst/>
                <a:latin typeface="JetBrains Mono"/>
              </a:rPr>
              <a:t>| shorten:</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:arg2:arg3  </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545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Services &amp; Dependency Injection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26070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err="1"/>
              <a:t>What</a:t>
            </a:r>
            <a:r>
              <a:rPr lang="fr-MA" dirty="0"/>
              <a:t> </a:t>
            </a:r>
            <a:r>
              <a:rPr lang="fr-MA" dirty="0" err="1"/>
              <a:t>is</a:t>
            </a:r>
            <a:r>
              <a:rPr lang="fr-MA" dirty="0"/>
              <a:t> "</a:t>
            </a:r>
            <a:r>
              <a:rPr lang="fr-MA" dirty="0" err="1"/>
              <a:t>Dependency</a:t>
            </a:r>
            <a:r>
              <a:rPr lang="fr-MA" dirty="0"/>
              <a:t> Injection"?</a:t>
            </a:r>
          </a:p>
        </p:txBody>
      </p:sp>
      <p:sp>
        <p:nvSpPr>
          <p:cNvPr id="13" name="Rectangle 12">
            <a:extLst>
              <a:ext uri="{FF2B5EF4-FFF2-40B4-BE49-F238E27FC236}">
                <a16:creationId xmlns:a16="http://schemas.microsoft.com/office/drawing/2014/main" id="{CC03DFAA-A992-4D86-BCBE-4DC1724A2E30}"/>
              </a:ext>
            </a:extLst>
          </p:cNvPr>
          <p:cNvSpPr/>
          <p:nvPr/>
        </p:nvSpPr>
        <p:spPr>
          <a:xfrm>
            <a:off x="759851" y="2338685"/>
            <a:ext cx="9841473" cy="646331"/>
          </a:xfrm>
          <a:prstGeom prst="rect">
            <a:avLst/>
          </a:prstGeom>
        </p:spPr>
        <p:txBody>
          <a:bodyPr wrap="square">
            <a:spAutoFit/>
          </a:bodyPr>
          <a:lstStyle/>
          <a:p>
            <a:r>
              <a:rPr lang="fr-MA" dirty="0"/>
              <a:t>The "</a:t>
            </a:r>
            <a:r>
              <a:rPr lang="fr-MA" dirty="0" err="1"/>
              <a:t>Dependency</a:t>
            </a:r>
            <a:r>
              <a:rPr lang="fr-MA" dirty="0"/>
              <a:t> Injection" </a:t>
            </a:r>
            <a:r>
              <a:rPr lang="fr-MA" dirty="0" err="1"/>
              <a:t>is</a:t>
            </a:r>
            <a:r>
              <a:rPr lang="fr-MA" dirty="0"/>
              <a:t> a "design pattern" </a:t>
            </a:r>
            <a:r>
              <a:rPr lang="fr-MA" dirty="0" err="1"/>
              <a:t>which</a:t>
            </a:r>
            <a:r>
              <a:rPr lang="fr-MA" dirty="0"/>
              <a:t> </a:t>
            </a:r>
            <a:r>
              <a:rPr lang="fr-MA" dirty="0" err="1"/>
              <a:t>consists</a:t>
            </a:r>
            <a:r>
              <a:rPr lang="fr-MA" dirty="0"/>
              <a:t> in </a:t>
            </a:r>
            <a:r>
              <a:rPr lang="fr-MA" dirty="0" err="1"/>
              <a:t>separating</a:t>
            </a:r>
            <a:r>
              <a:rPr lang="fr-MA" dirty="0"/>
              <a:t> the </a:t>
            </a:r>
            <a:r>
              <a:rPr lang="fr-MA" dirty="0" err="1"/>
              <a:t>instantiation</a:t>
            </a:r>
            <a:r>
              <a:rPr lang="fr-MA" dirty="0"/>
              <a:t> (and </a:t>
            </a:r>
            <a:r>
              <a:rPr lang="fr-MA" dirty="0" err="1"/>
              <a:t>therefore</a:t>
            </a:r>
            <a:r>
              <a:rPr lang="fr-MA" dirty="0"/>
              <a:t> the </a:t>
            </a:r>
            <a:r>
              <a:rPr lang="fr-MA" dirty="0" err="1"/>
              <a:t>implementation</a:t>
            </a:r>
            <a:r>
              <a:rPr lang="fr-MA" dirty="0"/>
              <a:t>) of a </a:t>
            </a:r>
            <a:r>
              <a:rPr lang="fr-MA" dirty="0" err="1"/>
              <a:t>dependency</a:t>
            </a:r>
            <a:r>
              <a:rPr lang="fr-MA" dirty="0"/>
              <a:t> and </a:t>
            </a:r>
            <a:r>
              <a:rPr lang="fr-MA" dirty="0" err="1"/>
              <a:t>its</a:t>
            </a:r>
            <a:r>
              <a:rPr lang="fr-MA" dirty="0"/>
              <a:t> use.</a:t>
            </a:r>
          </a:p>
        </p:txBody>
      </p:sp>
      <p:sp>
        <p:nvSpPr>
          <p:cNvPr id="15" name="Rectangle 14">
            <a:extLst>
              <a:ext uri="{FF2B5EF4-FFF2-40B4-BE49-F238E27FC236}">
                <a16:creationId xmlns:a16="http://schemas.microsoft.com/office/drawing/2014/main" id="{3CF90285-FFFF-4985-BE87-4C70B962C071}"/>
              </a:ext>
            </a:extLst>
          </p:cNvPr>
          <p:cNvSpPr/>
          <p:nvPr/>
        </p:nvSpPr>
        <p:spPr>
          <a:xfrm>
            <a:off x="759851" y="3352800"/>
            <a:ext cx="9136624" cy="1477328"/>
          </a:xfrm>
          <a:prstGeom prst="rect">
            <a:avLst/>
          </a:prstGeom>
        </p:spPr>
        <p:txBody>
          <a:bodyPr wrap="square">
            <a:spAutoFit/>
          </a:bodyPr>
          <a:lstStyle/>
          <a:p>
            <a:endParaRPr lang="en-US" dirty="0"/>
          </a:p>
          <a:p>
            <a:r>
              <a:rPr lang="en-US" dirty="0"/>
              <a:t>It decreases coupling between a class and its dependency.</a:t>
            </a:r>
          </a:p>
          <a:p>
            <a:r>
              <a:rPr lang="en-US" dirty="0"/>
              <a:t>Extending the application becomes easier.</a:t>
            </a:r>
          </a:p>
          <a:p>
            <a:r>
              <a:rPr lang="fr-MA" dirty="0" err="1"/>
              <a:t>Helps</a:t>
            </a:r>
            <a:r>
              <a:rPr lang="fr-MA" dirty="0"/>
              <a:t> in Unit </a:t>
            </a:r>
            <a:r>
              <a:rPr lang="fr-MA" dirty="0" err="1"/>
              <a:t>testing</a:t>
            </a:r>
            <a:r>
              <a:rPr lang="fr-MA" dirty="0"/>
              <a:t>.</a:t>
            </a:r>
            <a:endParaRPr lang="en-US" dirty="0"/>
          </a:p>
          <a:p>
            <a:endParaRPr lang="fr-MA" dirty="0"/>
          </a:p>
        </p:txBody>
      </p:sp>
    </p:spTree>
    <p:extLst>
      <p:ext uri="{BB962C8B-B14F-4D97-AF65-F5344CB8AC3E}">
        <p14:creationId xmlns:p14="http://schemas.microsoft.com/office/powerpoint/2010/main" val="3184610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en-US" dirty="0"/>
              <a:t>Injection of an Angular Service</a:t>
            </a:r>
            <a:endParaRPr lang="fr-MA" dirty="0"/>
          </a:p>
        </p:txBody>
      </p:sp>
      <p:sp>
        <p:nvSpPr>
          <p:cNvPr id="2" name="Rectangle 1">
            <a:extLst>
              <a:ext uri="{FF2B5EF4-FFF2-40B4-BE49-F238E27FC236}">
                <a16:creationId xmlns:a16="http://schemas.microsoft.com/office/drawing/2014/main" id="{7AEBA2FC-81DC-4951-AFE2-7C007827527A}"/>
              </a:ext>
            </a:extLst>
          </p:cNvPr>
          <p:cNvSpPr/>
          <p:nvPr/>
        </p:nvSpPr>
        <p:spPr>
          <a:xfrm>
            <a:off x="759852" y="2228671"/>
            <a:ext cx="10479648" cy="646331"/>
          </a:xfrm>
          <a:prstGeom prst="rect">
            <a:avLst/>
          </a:prstGeom>
        </p:spPr>
        <p:txBody>
          <a:bodyPr wrap="square">
            <a:spAutoFit/>
          </a:bodyPr>
          <a:lstStyle/>
          <a:p>
            <a:r>
              <a:rPr lang="fr-MA" dirty="0" err="1"/>
              <a:t>With</a:t>
            </a:r>
            <a:r>
              <a:rPr lang="fr-MA" dirty="0"/>
              <a:t> Angular, a </a:t>
            </a:r>
            <a:r>
              <a:rPr lang="fr-MA" dirty="0" err="1"/>
              <a:t>dependency</a:t>
            </a:r>
            <a:r>
              <a:rPr lang="fr-MA" dirty="0"/>
              <a:t> </a:t>
            </a:r>
            <a:r>
              <a:rPr lang="fr-MA" dirty="0" err="1"/>
              <a:t>is</a:t>
            </a:r>
            <a:r>
              <a:rPr lang="fr-MA" dirty="0"/>
              <a:t> </a:t>
            </a:r>
            <a:r>
              <a:rPr lang="fr-MA" dirty="0" err="1"/>
              <a:t>generally</a:t>
            </a:r>
            <a:r>
              <a:rPr lang="fr-MA" dirty="0"/>
              <a:t> the instance of a class </a:t>
            </a:r>
            <a:r>
              <a:rPr lang="fr-MA" dirty="0" err="1"/>
              <a:t>allowing</a:t>
            </a:r>
            <a:r>
              <a:rPr lang="fr-MA" dirty="0"/>
              <a:t> to </a:t>
            </a:r>
            <a:r>
              <a:rPr lang="fr-MA" dirty="0" err="1"/>
              <a:t>factorize</a:t>
            </a:r>
            <a:r>
              <a:rPr lang="fr-MA" dirty="0"/>
              <a:t> certain </a:t>
            </a:r>
            <a:r>
              <a:rPr lang="fr-MA" dirty="0" err="1"/>
              <a:t>functionalities</a:t>
            </a:r>
            <a:r>
              <a:rPr lang="fr-MA" dirty="0"/>
              <a:t> or to </a:t>
            </a:r>
            <a:r>
              <a:rPr lang="fr-MA" dirty="0" err="1"/>
              <a:t>access</a:t>
            </a:r>
            <a:r>
              <a:rPr lang="fr-MA" dirty="0"/>
              <a:t> a state </a:t>
            </a:r>
            <a:r>
              <a:rPr lang="fr-MA" dirty="0" err="1"/>
              <a:t>thus</a:t>
            </a:r>
            <a:r>
              <a:rPr lang="fr-MA" dirty="0"/>
              <a:t> </a:t>
            </a:r>
            <a:r>
              <a:rPr lang="fr-MA" dirty="0" err="1"/>
              <a:t>allowing</a:t>
            </a:r>
            <a:r>
              <a:rPr lang="fr-MA" dirty="0"/>
              <a:t> the components to </a:t>
            </a:r>
            <a:r>
              <a:rPr lang="fr-MA" dirty="0" err="1"/>
              <a:t>communicate</a:t>
            </a:r>
            <a:r>
              <a:rPr lang="fr-MA" dirty="0"/>
              <a:t> </a:t>
            </a:r>
            <a:r>
              <a:rPr lang="fr-MA" dirty="0" err="1"/>
              <a:t>with</a:t>
            </a:r>
            <a:r>
              <a:rPr lang="fr-MA" dirty="0"/>
              <a:t> </a:t>
            </a:r>
            <a:r>
              <a:rPr lang="fr-MA" dirty="0" err="1"/>
              <a:t>each</a:t>
            </a:r>
            <a:r>
              <a:rPr lang="fr-MA" dirty="0"/>
              <a:t> </a:t>
            </a:r>
            <a:r>
              <a:rPr lang="fr-MA" dirty="0" err="1"/>
              <a:t>other</a:t>
            </a:r>
            <a:r>
              <a:rPr lang="fr-MA" dirty="0"/>
              <a:t>.</a:t>
            </a:r>
          </a:p>
        </p:txBody>
      </p:sp>
      <p:sp>
        <p:nvSpPr>
          <p:cNvPr id="3" name="Rectangle 2">
            <a:extLst>
              <a:ext uri="{FF2B5EF4-FFF2-40B4-BE49-F238E27FC236}">
                <a16:creationId xmlns:a16="http://schemas.microsoft.com/office/drawing/2014/main" id="{1130BDC9-868F-4E52-8220-F78D06CADD0C}"/>
              </a:ext>
            </a:extLst>
          </p:cNvPr>
          <p:cNvSpPr/>
          <p:nvPr/>
        </p:nvSpPr>
        <p:spPr>
          <a:xfrm>
            <a:off x="759852" y="3301790"/>
            <a:ext cx="7641198" cy="369332"/>
          </a:xfrm>
          <a:prstGeom prst="rect">
            <a:avLst/>
          </a:prstGeom>
        </p:spPr>
        <p:txBody>
          <a:bodyPr wrap="square">
            <a:spAutoFit/>
          </a:bodyPr>
          <a:lstStyle/>
          <a:p>
            <a:r>
              <a:rPr lang="fr-MA" dirty="0"/>
              <a:t>In the Angular </a:t>
            </a:r>
            <a:r>
              <a:rPr lang="fr-MA" dirty="0" err="1"/>
              <a:t>vocabulary</a:t>
            </a:r>
            <a:r>
              <a:rPr lang="fr-MA" dirty="0"/>
              <a:t>, </a:t>
            </a:r>
            <a:r>
              <a:rPr lang="fr-MA" dirty="0" err="1"/>
              <a:t>these</a:t>
            </a:r>
            <a:r>
              <a:rPr lang="fr-MA" dirty="0"/>
              <a:t> classes are </a:t>
            </a:r>
            <a:r>
              <a:rPr lang="fr-MA" dirty="0" err="1"/>
              <a:t>called</a:t>
            </a:r>
            <a:r>
              <a:rPr lang="fr-MA" dirty="0"/>
              <a:t> "services".</a:t>
            </a:r>
          </a:p>
        </p:txBody>
      </p:sp>
      <p:sp>
        <p:nvSpPr>
          <p:cNvPr id="8" name="Rectangle 7">
            <a:extLst>
              <a:ext uri="{FF2B5EF4-FFF2-40B4-BE49-F238E27FC236}">
                <a16:creationId xmlns:a16="http://schemas.microsoft.com/office/drawing/2014/main" id="{464C7BBA-4BF2-47C5-AEE4-4D254A380C83}"/>
              </a:ext>
            </a:extLst>
          </p:cNvPr>
          <p:cNvSpPr/>
          <p:nvPr/>
        </p:nvSpPr>
        <p:spPr>
          <a:xfrm>
            <a:off x="759852" y="4097910"/>
            <a:ext cx="10612998" cy="646331"/>
          </a:xfrm>
          <a:prstGeom prst="rect">
            <a:avLst/>
          </a:prstGeom>
        </p:spPr>
        <p:txBody>
          <a:bodyPr wrap="square">
            <a:spAutoFit/>
          </a:bodyPr>
          <a:lstStyle/>
          <a:p>
            <a:r>
              <a:rPr lang="fr-MA" dirty="0"/>
              <a:t>An Angular service can </a:t>
            </a:r>
            <a:r>
              <a:rPr lang="fr-MA" dirty="0" err="1"/>
              <a:t>be</a:t>
            </a:r>
            <a:r>
              <a:rPr lang="fr-MA" dirty="0"/>
              <a:t> </a:t>
            </a:r>
            <a:r>
              <a:rPr lang="fr-MA" dirty="0" err="1"/>
              <a:t>injected</a:t>
            </a:r>
            <a:r>
              <a:rPr lang="fr-MA" dirty="0"/>
              <a:t> by </a:t>
            </a:r>
            <a:r>
              <a:rPr lang="fr-MA" dirty="0" err="1"/>
              <a:t>any</a:t>
            </a:r>
            <a:r>
              <a:rPr lang="fr-MA" dirty="0"/>
              <a:t> Angular class (i.e.: component, Directive, Service or Pipe) via the </a:t>
            </a:r>
            <a:r>
              <a:rPr lang="fr-MA" dirty="0" err="1"/>
              <a:t>parameters</a:t>
            </a:r>
            <a:r>
              <a:rPr lang="fr-MA" dirty="0"/>
              <a:t> of </a:t>
            </a:r>
            <a:r>
              <a:rPr lang="fr-MA" dirty="0" err="1"/>
              <a:t>its</a:t>
            </a:r>
            <a:r>
              <a:rPr lang="fr-MA" dirty="0"/>
              <a:t> </a:t>
            </a:r>
            <a:r>
              <a:rPr lang="fr-MA" dirty="0" err="1"/>
              <a:t>constructor</a:t>
            </a:r>
            <a:r>
              <a:rPr lang="fr-MA" dirty="0"/>
              <a:t>.</a:t>
            </a:r>
          </a:p>
        </p:txBody>
      </p:sp>
      <p:sp>
        <p:nvSpPr>
          <p:cNvPr id="10" name="Rectangle 1">
            <a:extLst>
              <a:ext uri="{FF2B5EF4-FFF2-40B4-BE49-F238E27FC236}">
                <a16:creationId xmlns:a16="http://schemas.microsoft.com/office/drawing/2014/main" id="{000A017F-53B0-47B9-A2CF-3D99F7D26C1E}"/>
              </a:ext>
            </a:extLst>
          </p:cNvPr>
          <p:cNvSpPr>
            <a:spLocks noChangeArrowheads="1"/>
          </p:cNvSpPr>
          <p:nvPr/>
        </p:nvSpPr>
        <p:spPr bwMode="auto">
          <a:xfrm>
            <a:off x="789555" y="5023835"/>
            <a:ext cx="469769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1942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a:t>Services &amp; Providers</a:t>
            </a:r>
            <a:endParaRPr lang="fr-MA" b="1" dirty="0"/>
          </a:p>
        </p:txBody>
      </p:sp>
      <p:sp>
        <p:nvSpPr>
          <p:cNvPr id="2" name="Rectangle 1">
            <a:extLst>
              <a:ext uri="{FF2B5EF4-FFF2-40B4-BE49-F238E27FC236}">
                <a16:creationId xmlns:a16="http://schemas.microsoft.com/office/drawing/2014/main" id="{381A60CE-DF23-43DC-99F1-19732E5E12FF}"/>
              </a:ext>
            </a:extLst>
          </p:cNvPr>
          <p:cNvSpPr/>
          <p:nvPr/>
        </p:nvSpPr>
        <p:spPr>
          <a:xfrm>
            <a:off x="501106" y="2112249"/>
            <a:ext cx="6042569" cy="1200329"/>
          </a:xfrm>
          <a:prstGeom prst="rect">
            <a:avLst/>
          </a:prstGeom>
        </p:spPr>
        <p:txBody>
          <a:bodyPr wrap="square">
            <a:spAutoFit/>
          </a:bodyPr>
          <a:lstStyle/>
          <a:p>
            <a:r>
              <a:rPr lang="fr-MA" b="1" u="sng" dirty="0" err="1"/>
              <a:t>Declaration</a:t>
            </a:r>
            <a:r>
              <a:rPr lang="fr-MA" b="1" u="sng" dirty="0"/>
              <a:t> of a Service:</a:t>
            </a:r>
          </a:p>
          <a:p>
            <a:endParaRPr lang="fr-MA" dirty="0"/>
          </a:p>
          <a:p>
            <a:r>
              <a:rPr lang="en-US" dirty="0"/>
              <a:t>To declare an Angular service, just create a TypeScript class and decorate it with the decorator @Injectable ().</a:t>
            </a:r>
            <a:endParaRPr lang="fr-MA" dirty="0"/>
          </a:p>
        </p:txBody>
      </p:sp>
      <p:sp>
        <p:nvSpPr>
          <p:cNvPr id="3" name="Rectangle 1">
            <a:extLst>
              <a:ext uri="{FF2B5EF4-FFF2-40B4-BE49-F238E27FC236}">
                <a16:creationId xmlns:a16="http://schemas.microsoft.com/office/drawing/2014/main" id="{9349AA67-7693-4484-A755-F1DF8D876699}"/>
              </a:ext>
            </a:extLst>
          </p:cNvPr>
          <p:cNvSpPr>
            <a:spLocks noChangeArrowheads="1"/>
          </p:cNvSpPr>
          <p:nvPr/>
        </p:nvSpPr>
        <p:spPr bwMode="auto">
          <a:xfrm>
            <a:off x="7762225" y="2285649"/>
            <a:ext cx="2579681"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D0B1E51D-AF97-4977-B3D3-ECAAE9A21B51}"/>
              </a:ext>
            </a:extLst>
          </p:cNvPr>
          <p:cNvSpPr/>
          <p:nvPr/>
        </p:nvSpPr>
        <p:spPr>
          <a:xfrm>
            <a:off x="501108" y="3974664"/>
            <a:ext cx="6814092" cy="1754326"/>
          </a:xfrm>
          <a:prstGeom prst="rect">
            <a:avLst/>
          </a:prstGeom>
        </p:spPr>
        <p:txBody>
          <a:bodyPr wrap="square">
            <a:spAutoFit/>
          </a:bodyPr>
          <a:lstStyle/>
          <a:p>
            <a:r>
              <a:rPr lang="fr-MA" b="1" u="sng" dirty="0" err="1"/>
              <a:t>Definition</a:t>
            </a:r>
            <a:r>
              <a:rPr lang="fr-MA" b="1" u="sng" dirty="0"/>
              <a:t> of a Provider:</a:t>
            </a:r>
          </a:p>
          <a:p>
            <a:r>
              <a:rPr lang="fr-MA" dirty="0"/>
              <a:t>In </a:t>
            </a:r>
            <a:r>
              <a:rPr lang="fr-MA" dirty="0" err="1"/>
              <a:t>order</a:t>
            </a:r>
            <a:r>
              <a:rPr lang="fr-MA" dirty="0"/>
              <a:t> to </a:t>
            </a:r>
            <a:r>
              <a:rPr lang="fr-MA" dirty="0" err="1"/>
              <a:t>instantiate</a:t>
            </a:r>
            <a:r>
              <a:rPr lang="fr-MA" dirty="0"/>
              <a:t> a service, Angular </a:t>
            </a:r>
            <a:r>
              <a:rPr lang="fr-MA" dirty="0" err="1"/>
              <a:t>needs</a:t>
            </a:r>
            <a:r>
              <a:rPr lang="fr-MA" dirty="0"/>
              <a:t> a "provider" </a:t>
            </a:r>
            <a:r>
              <a:rPr lang="fr-MA" dirty="0" err="1"/>
              <a:t>telling</a:t>
            </a:r>
            <a:r>
              <a:rPr lang="fr-MA" dirty="0"/>
              <a:t> </a:t>
            </a:r>
            <a:r>
              <a:rPr lang="fr-MA" dirty="0" err="1"/>
              <a:t>it</a:t>
            </a:r>
            <a:r>
              <a:rPr lang="fr-MA" dirty="0"/>
              <a:t> how to </a:t>
            </a:r>
            <a:r>
              <a:rPr lang="fr-MA" dirty="0" err="1"/>
              <a:t>produce</a:t>
            </a:r>
            <a:r>
              <a:rPr lang="fr-MA" dirty="0"/>
              <a:t> the instance of </a:t>
            </a:r>
            <a:r>
              <a:rPr lang="fr-MA" dirty="0" err="1"/>
              <a:t>this</a:t>
            </a:r>
            <a:r>
              <a:rPr lang="fr-MA" dirty="0"/>
              <a:t> service.</a:t>
            </a:r>
          </a:p>
          <a:p>
            <a:endParaRPr lang="fr-MA" dirty="0"/>
          </a:p>
          <a:p>
            <a:r>
              <a:rPr lang="fr-MA" dirty="0"/>
              <a:t>This </a:t>
            </a:r>
            <a:r>
              <a:rPr lang="fr-MA" dirty="0" err="1"/>
              <a:t>is</a:t>
            </a:r>
            <a:r>
              <a:rPr lang="fr-MA" dirty="0"/>
              <a:t> </a:t>
            </a:r>
            <a:r>
              <a:rPr lang="fr-MA" dirty="0" err="1"/>
              <a:t>generally</a:t>
            </a:r>
            <a:r>
              <a:rPr lang="fr-MA" dirty="0"/>
              <a:t> </a:t>
            </a:r>
            <a:r>
              <a:rPr lang="fr-MA" dirty="0" err="1"/>
              <a:t>done</a:t>
            </a:r>
            <a:r>
              <a:rPr lang="fr-MA" dirty="0"/>
              <a:t> via the providers </a:t>
            </a:r>
            <a:r>
              <a:rPr lang="fr-MA" dirty="0" err="1"/>
              <a:t>property</a:t>
            </a:r>
            <a:r>
              <a:rPr lang="fr-MA" dirty="0"/>
              <a:t> in the app module.</a:t>
            </a:r>
          </a:p>
        </p:txBody>
      </p:sp>
      <p:sp>
        <p:nvSpPr>
          <p:cNvPr id="11" name="Rectangle 2">
            <a:extLst>
              <a:ext uri="{FF2B5EF4-FFF2-40B4-BE49-F238E27FC236}">
                <a16:creationId xmlns:a16="http://schemas.microsoft.com/office/drawing/2014/main" id="{4B5F3DBD-FCA6-4E1E-8203-17206506F6EF}"/>
              </a:ext>
            </a:extLst>
          </p:cNvPr>
          <p:cNvSpPr>
            <a:spLocks noChangeArrowheads="1"/>
          </p:cNvSpPr>
          <p:nvPr/>
        </p:nvSpPr>
        <p:spPr bwMode="auto">
          <a:xfrm>
            <a:off x="7790274" y="4190107"/>
            <a:ext cx="263360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providers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bootstrap</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AppModule</a:t>
            </a:r>
            <a:r>
              <a:rPr kumimoji="0" lang="fr-FR" altLang="fr-FR" sz="1600" b="0" i="0" u="none" strike="noStrike" cap="none" normalizeH="0" baseline="0" dirty="0">
                <a:ln>
                  <a:noFill/>
                </a:ln>
                <a:solidFill>
                  <a:srgbClr val="A9B7C6"/>
                </a:solidFill>
                <a:effectLst/>
                <a:latin typeface="JetBrains Mono"/>
              </a:rPr>
              <a:t> {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3F2F0BC8-3909-4588-A074-3E475F35F695}"/>
              </a:ext>
            </a:extLst>
          </p:cNvPr>
          <p:cNvPicPr>
            <a:picLocks noChangeAspect="1"/>
          </p:cNvPicPr>
          <p:nvPr/>
        </p:nvPicPr>
        <p:blipFill>
          <a:blip r:embed="rId4"/>
          <a:stretch>
            <a:fillRect/>
          </a:stretch>
        </p:blipFill>
        <p:spPr>
          <a:xfrm>
            <a:off x="421203" y="6104772"/>
            <a:ext cx="4224894" cy="493819"/>
          </a:xfrm>
          <a:prstGeom prst="rect">
            <a:avLst/>
          </a:prstGeom>
        </p:spPr>
      </p:pic>
      <p:sp>
        <p:nvSpPr>
          <p:cNvPr id="16" name="Rectangle 15">
            <a:extLst>
              <a:ext uri="{FF2B5EF4-FFF2-40B4-BE49-F238E27FC236}">
                <a16:creationId xmlns:a16="http://schemas.microsoft.com/office/drawing/2014/main" id="{1501842F-9CE9-413E-B238-1539EED3E206}"/>
              </a:ext>
            </a:extLst>
          </p:cNvPr>
          <p:cNvSpPr/>
          <p:nvPr/>
        </p:nvSpPr>
        <p:spPr>
          <a:xfrm>
            <a:off x="497387" y="3458955"/>
            <a:ext cx="6958956"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@Injectable():  tell to angular that this class can inject other service</a:t>
            </a:r>
            <a:endParaRPr lang="fr-MA" dirty="0"/>
          </a:p>
        </p:txBody>
      </p:sp>
    </p:spTree>
    <p:extLst>
      <p:ext uri="{BB962C8B-B14F-4D97-AF65-F5344CB8AC3E}">
        <p14:creationId xmlns:p14="http://schemas.microsoft.com/office/powerpoint/2010/main" val="3972636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1523C-23EF-436A-A204-CB027FBE08BD}"/>
              </a:ext>
            </a:extLst>
          </p:cNvPr>
          <p:cNvSpPr>
            <a:spLocks noGrp="1"/>
          </p:cNvSpPr>
          <p:nvPr>
            <p:ph type="title"/>
          </p:nvPr>
        </p:nvSpPr>
        <p:spPr/>
        <p:txBody>
          <a:bodyPr/>
          <a:lstStyle/>
          <a:p>
            <a:r>
              <a:rPr lang="en-US" dirty="0"/>
              <a:t>Scope of Services</a:t>
            </a:r>
          </a:p>
        </p:txBody>
      </p:sp>
      <p:graphicFrame>
        <p:nvGraphicFramePr>
          <p:cNvPr id="4" name="Espace réservé du contenu 3">
            <a:extLst>
              <a:ext uri="{FF2B5EF4-FFF2-40B4-BE49-F238E27FC236}">
                <a16:creationId xmlns:a16="http://schemas.microsoft.com/office/drawing/2014/main" id="{03194735-D0DB-411C-9315-48EC0DC2395C}"/>
              </a:ext>
            </a:extLst>
          </p:cNvPr>
          <p:cNvGraphicFramePr>
            <a:graphicFrameLocks noGrp="1"/>
          </p:cNvGraphicFramePr>
          <p:nvPr>
            <p:ph idx="1"/>
            <p:extLst>
              <p:ext uri="{D42A27DB-BD31-4B8C-83A1-F6EECF244321}">
                <p14:modId xmlns:p14="http://schemas.microsoft.com/office/powerpoint/2010/main" val="1397774159"/>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D9B43E82-9948-4ABC-B55F-9AF67D9944B6}"/>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C2A237B0-653F-4AB8-B254-B4485004DE38}"/>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7720AAD3-08EE-4586-B043-D7077A814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DDA1CFEB-A8B4-479F-B277-672C9D82355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77759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Services in Angular 6+</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46932D8D-808D-4C17-8E8D-EEEF91C57BF1}"/>
              </a:ext>
            </a:extLst>
          </p:cNvPr>
          <p:cNvSpPr>
            <a:spLocks noChangeArrowheads="1"/>
          </p:cNvSpPr>
          <p:nvPr/>
        </p:nvSpPr>
        <p:spPr bwMode="auto">
          <a:xfrm>
            <a:off x="4127143" y="4255594"/>
            <a:ext cx="2579681"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7046CF3-5277-491B-98BE-B3468FE555A2}"/>
              </a:ext>
            </a:extLst>
          </p:cNvPr>
          <p:cNvSpPr/>
          <p:nvPr/>
        </p:nvSpPr>
        <p:spPr>
          <a:xfrm>
            <a:off x="670795" y="2924021"/>
            <a:ext cx="7958854" cy="679289"/>
          </a:xfrm>
          <a:prstGeom prst="rect">
            <a:avLst/>
          </a:prstGeom>
        </p:spPr>
        <p:txBody>
          <a:bodyPr wrap="square">
            <a:spAutoFit/>
          </a:bodyPr>
          <a:lstStyle/>
          <a:p>
            <a:pPr>
              <a:lnSpc>
                <a:spcPct val="107000"/>
              </a:lnSpc>
              <a:spcAft>
                <a:spcPts val="1500"/>
              </a:spcAft>
            </a:pPr>
            <a:r>
              <a:rPr lang="en-US" dirty="0">
                <a:latin typeface="Arial" panose="020B0604020202020204" pitchFamily="34" charset="0"/>
                <a:ea typeface="Times New Roman" panose="02020603050405020304" pitchFamily="18" charset="0"/>
                <a:cs typeface="Times New Roman" panose="02020603050405020304" pitchFamily="18" charset="0"/>
              </a:rPr>
              <a:t>Instead of adding a service class to the </a:t>
            </a:r>
            <a:r>
              <a:rPr lang="en-US" dirty="0">
                <a:latin typeface="Courier New" panose="02070309020205020404" pitchFamily="49" charset="0"/>
                <a:ea typeface="Times New Roman" panose="02020603050405020304" pitchFamily="18" charset="0"/>
                <a:cs typeface="Times New Roman" panose="02020603050405020304" pitchFamily="18" charset="0"/>
              </a:rPr>
              <a:t>providers[]</a:t>
            </a:r>
            <a:r>
              <a:rPr lang="en-US" dirty="0">
                <a:latin typeface="Arial" panose="020B0604020202020204" pitchFamily="34" charset="0"/>
                <a:ea typeface="Times New Roman" panose="02020603050405020304" pitchFamily="18" charset="0"/>
                <a:cs typeface="Times New Roman" panose="02020603050405020304" pitchFamily="18" charset="0"/>
              </a:rPr>
              <a:t>  array in </a:t>
            </a:r>
            <a:r>
              <a:rPr lang="en-US" dirty="0" err="1">
                <a:latin typeface="Courier New" panose="02070309020205020404" pitchFamily="49" charset="0"/>
                <a:ea typeface="Times New Roman" panose="02020603050405020304" pitchFamily="18" charset="0"/>
                <a:cs typeface="Times New Roman" panose="02020603050405020304" pitchFamily="18" charset="0"/>
              </a:rPr>
              <a:t>AppModule</a:t>
            </a:r>
            <a:r>
              <a:rPr lang="en-US" dirty="0">
                <a:latin typeface="Arial" panose="020B0604020202020204" pitchFamily="34" charset="0"/>
                <a:ea typeface="Times New Roman" panose="02020603050405020304" pitchFamily="18" charset="0"/>
                <a:cs typeface="Times New Roman" panose="02020603050405020304" pitchFamily="18" charset="0"/>
              </a:rPr>
              <a:t> , you can set the following config in </a:t>
            </a:r>
            <a:r>
              <a:rPr lang="en-US" dirty="0">
                <a:latin typeface="Courier New" panose="02070309020205020404" pitchFamily="49" charset="0"/>
                <a:ea typeface="Times New Roman" panose="02020603050405020304" pitchFamily="18" charset="0"/>
                <a:cs typeface="Times New Roman" panose="02020603050405020304" pitchFamily="18" charset="0"/>
              </a:rPr>
              <a:t>@Injectable()</a:t>
            </a:r>
            <a:r>
              <a:rPr lang="en-US" dirty="0">
                <a:latin typeface="Arial" panose="020B0604020202020204" pitchFamily="34" charset="0"/>
                <a:ea typeface="Times New Roman" panose="02020603050405020304" pitchFamily="18" charset="0"/>
                <a:cs typeface="Times New Roman" panose="02020603050405020304" pitchFamily="18" charset="0"/>
              </a:rPr>
              <a:t> :</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8472AAC-BB96-4F0D-8F5A-932A175CB116}"/>
              </a:ext>
            </a:extLst>
          </p:cNvPr>
          <p:cNvSpPr/>
          <p:nvPr/>
        </p:nvSpPr>
        <p:spPr>
          <a:xfrm>
            <a:off x="680320" y="2184545"/>
            <a:ext cx="9473329" cy="369332"/>
          </a:xfrm>
          <a:prstGeom prst="rect">
            <a:avLst/>
          </a:prstGeom>
        </p:spPr>
        <p:txBody>
          <a:bodyPr wrap="square">
            <a:spAutoFit/>
          </a:bodyPr>
          <a:lstStyle/>
          <a:p>
            <a:r>
              <a:rPr lang="fr-MA" dirty="0" err="1"/>
              <a:t>Since</a:t>
            </a:r>
            <a:r>
              <a:rPr lang="fr-MA" dirty="0"/>
              <a:t> Angular 6, </a:t>
            </a:r>
            <a:r>
              <a:rPr lang="fr-MA" dirty="0" err="1"/>
              <a:t>it</a:t>
            </a:r>
            <a:r>
              <a:rPr lang="fr-MA" dirty="0"/>
              <a:t> </a:t>
            </a:r>
            <a:r>
              <a:rPr lang="fr-MA" dirty="0" err="1"/>
              <a:t>is</a:t>
            </a:r>
            <a:r>
              <a:rPr lang="fr-MA" dirty="0"/>
              <a:t> no longer </a:t>
            </a:r>
            <a:r>
              <a:rPr lang="fr-MA" dirty="0" err="1"/>
              <a:t>necessary</a:t>
            </a:r>
            <a:r>
              <a:rPr lang="fr-MA" dirty="0"/>
              <a:t> to </a:t>
            </a:r>
            <a:r>
              <a:rPr lang="fr-MA" dirty="0" err="1"/>
              <a:t>define</a:t>
            </a:r>
            <a:r>
              <a:rPr lang="fr-MA" dirty="0"/>
              <a:t> "providers" at the module </a:t>
            </a:r>
            <a:r>
              <a:rPr lang="fr-MA" dirty="0" err="1"/>
              <a:t>level</a:t>
            </a:r>
            <a:r>
              <a:rPr lang="fr-MA" dirty="0"/>
              <a:t>.</a:t>
            </a:r>
          </a:p>
        </p:txBody>
      </p:sp>
    </p:spTree>
    <p:extLst>
      <p:ext uri="{BB962C8B-B14F-4D97-AF65-F5344CB8AC3E}">
        <p14:creationId xmlns:p14="http://schemas.microsoft.com/office/powerpoint/2010/main" val="146262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Third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386869689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8579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Routing</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066928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Setting up of "</a:t>
            </a:r>
            <a:r>
              <a:rPr lang="fr-MA" dirty="0" err="1"/>
              <a:t>Routing</a:t>
            </a:r>
            <a:r>
              <a:rPr lang="fr-MA" dirty="0"/>
              <a: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04A07A3C-A533-4FC7-BB90-949D4471A363}"/>
              </a:ext>
            </a:extLst>
          </p:cNvPr>
          <p:cNvSpPr/>
          <p:nvPr/>
        </p:nvSpPr>
        <p:spPr>
          <a:xfrm>
            <a:off x="680321" y="2289097"/>
            <a:ext cx="6096000" cy="923330"/>
          </a:xfrm>
          <a:prstGeom prst="rect">
            <a:avLst/>
          </a:prstGeom>
        </p:spPr>
        <p:txBody>
          <a:bodyPr>
            <a:spAutoFit/>
          </a:bodyPr>
          <a:lstStyle/>
          <a:p>
            <a:r>
              <a:rPr lang="fr-MA" dirty="0"/>
              <a:t>The "</a:t>
            </a:r>
            <a:r>
              <a:rPr lang="fr-MA" dirty="0" err="1"/>
              <a:t>Routing</a:t>
            </a:r>
            <a:r>
              <a:rPr lang="fr-MA" dirty="0"/>
              <a:t>" configuration </a:t>
            </a:r>
            <a:r>
              <a:rPr lang="fr-MA" dirty="0" err="1"/>
              <a:t>is</a:t>
            </a:r>
            <a:r>
              <a:rPr lang="fr-MA" dirty="0"/>
              <a:t> </a:t>
            </a:r>
            <a:r>
              <a:rPr lang="fr-MA" dirty="0" err="1"/>
              <a:t>transmitted</a:t>
            </a:r>
            <a:r>
              <a:rPr lang="fr-MA" dirty="0"/>
              <a:t> to the </a:t>
            </a:r>
            <a:r>
              <a:rPr lang="fr-MA" dirty="0" err="1"/>
              <a:t>RouterModule</a:t>
            </a:r>
            <a:r>
              <a:rPr lang="fr-MA" dirty="0"/>
              <a:t> module </a:t>
            </a:r>
            <a:r>
              <a:rPr lang="fr-MA" dirty="0" err="1"/>
              <a:t>when</a:t>
            </a:r>
            <a:r>
              <a:rPr lang="fr-MA" dirty="0"/>
              <a:t> </a:t>
            </a:r>
            <a:r>
              <a:rPr lang="fr-MA" dirty="0" err="1"/>
              <a:t>it</a:t>
            </a:r>
            <a:r>
              <a:rPr lang="fr-MA" dirty="0"/>
              <a:t> </a:t>
            </a:r>
            <a:r>
              <a:rPr lang="fr-MA" dirty="0" err="1"/>
              <a:t>is</a:t>
            </a:r>
            <a:r>
              <a:rPr lang="fr-MA" dirty="0"/>
              <a:t> </a:t>
            </a:r>
            <a:r>
              <a:rPr lang="fr-MA" dirty="0" err="1"/>
              <a:t>imported</a:t>
            </a:r>
            <a:r>
              <a:rPr lang="fr-MA" dirty="0"/>
              <a:t> by the </a:t>
            </a:r>
            <a:r>
              <a:rPr lang="fr-MA" dirty="0" err="1"/>
              <a:t>AppModule</a:t>
            </a:r>
            <a:r>
              <a:rPr lang="fr-MA" dirty="0"/>
              <a:t> "root module".</a:t>
            </a:r>
          </a:p>
        </p:txBody>
      </p:sp>
      <p:sp>
        <p:nvSpPr>
          <p:cNvPr id="12" name="Rectangle 1">
            <a:extLst>
              <a:ext uri="{FF2B5EF4-FFF2-40B4-BE49-F238E27FC236}">
                <a16:creationId xmlns:a16="http://schemas.microsoft.com/office/drawing/2014/main" id="{2553E07C-CBD6-4A7F-B4BF-83205DCBA8A7}"/>
              </a:ext>
            </a:extLst>
          </p:cNvPr>
          <p:cNvSpPr>
            <a:spLocks noChangeArrowheads="1"/>
          </p:cNvSpPr>
          <p:nvPr/>
        </p:nvSpPr>
        <p:spPr bwMode="auto">
          <a:xfrm>
            <a:off x="6324600" y="2716827"/>
            <a:ext cx="490095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 Routes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redirectTo</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pathMatch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'full'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ClassroomComponent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imports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1" u="none" strike="noStrike" cap="none" normalizeH="0" baseline="0" dirty="0" err="1">
                <a:ln>
                  <a:noFill/>
                </a:ln>
                <a:solidFill>
                  <a:srgbClr val="FFC66D"/>
                </a:solidFill>
                <a:effectLst/>
                <a:latin typeface="JetBrains Mono"/>
              </a:rPr>
              <a:t>forRoot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exports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AppRoutingModule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12C68A31-9FFE-42B6-90C8-53E71859B58C}"/>
              </a:ext>
            </a:extLst>
          </p:cNvPr>
          <p:cNvSpPr/>
          <p:nvPr/>
        </p:nvSpPr>
        <p:spPr>
          <a:xfrm>
            <a:off x="680321" y="3667358"/>
            <a:ext cx="5291854" cy="923330"/>
          </a:xfrm>
          <a:prstGeom prst="rect">
            <a:avLst/>
          </a:prstGeom>
        </p:spPr>
        <p:txBody>
          <a:bodyPr wrap="square">
            <a:spAutoFit/>
          </a:bodyPr>
          <a:lstStyle/>
          <a:p>
            <a:r>
              <a:rPr lang="fr-MA" dirty="0" err="1"/>
              <a:t>it</a:t>
            </a:r>
            <a:r>
              <a:rPr lang="fr-MA" dirty="0"/>
              <a:t> </a:t>
            </a:r>
            <a:r>
              <a:rPr lang="fr-MA" dirty="0" err="1"/>
              <a:t>is</a:t>
            </a:r>
            <a:r>
              <a:rPr lang="fr-MA" dirty="0"/>
              <a:t> </a:t>
            </a:r>
            <a:r>
              <a:rPr lang="fr-MA" dirty="0" err="1"/>
              <a:t>recommended</a:t>
            </a:r>
            <a:r>
              <a:rPr lang="fr-MA" dirty="0"/>
              <a:t> to place </a:t>
            </a:r>
            <a:r>
              <a:rPr lang="fr-MA" dirty="0" err="1"/>
              <a:t>this</a:t>
            </a:r>
            <a:r>
              <a:rPr lang="fr-MA" dirty="0"/>
              <a:t> configuration in a </a:t>
            </a:r>
            <a:r>
              <a:rPr lang="fr-MA" dirty="0" err="1"/>
              <a:t>dedicated</a:t>
            </a:r>
            <a:r>
              <a:rPr lang="fr-MA" dirty="0"/>
              <a:t> module </a:t>
            </a:r>
            <a:r>
              <a:rPr lang="fr-MA" dirty="0" err="1"/>
              <a:t>AppRoutingModule</a:t>
            </a:r>
            <a:r>
              <a:rPr lang="fr-MA" dirty="0"/>
              <a:t> </a:t>
            </a:r>
            <a:r>
              <a:rPr lang="fr-MA" dirty="0" err="1"/>
              <a:t>imported</a:t>
            </a:r>
            <a:r>
              <a:rPr lang="fr-MA" dirty="0"/>
              <a:t> by the "root module" </a:t>
            </a:r>
            <a:r>
              <a:rPr lang="fr-MA" dirty="0" err="1"/>
              <a:t>AppModule</a:t>
            </a:r>
            <a:r>
              <a:rPr lang="fr-MA" dirty="0"/>
              <a:t>.</a:t>
            </a:r>
          </a:p>
        </p:txBody>
      </p:sp>
      <p:sp>
        <p:nvSpPr>
          <p:cNvPr id="14" name="Rectangle 13">
            <a:extLst>
              <a:ext uri="{FF2B5EF4-FFF2-40B4-BE49-F238E27FC236}">
                <a16:creationId xmlns:a16="http://schemas.microsoft.com/office/drawing/2014/main" id="{C179AA8D-28D0-40F7-AFD7-4ED2FA0E898D}"/>
              </a:ext>
            </a:extLst>
          </p:cNvPr>
          <p:cNvSpPr/>
          <p:nvPr/>
        </p:nvSpPr>
        <p:spPr>
          <a:xfrm>
            <a:off x="2584889" y="6104772"/>
            <a:ext cx="5633273" cy="369332"/>
          </a:xfrm>
          <a:prstGeom prst="rect">
            <a:avLst/>
          </a:prstGeom>
        </p:spPr>
        <p:txBody>
          <a:bodyPr wrap="none">
            <a:spAutoFit/>
          </a:bodyPr>
          <a:lstStyle/>
          <a:p>
            <a:r>
              <a:rPr lang="fr-MA" dirty="0" err="1"/>
              <a:t>ng</a:t>
            </a:r>
            <a:r>
              <a:rPr lang="fr-MA" dirty="0"/>
              <a:t> </a:t>
            </a:r>
            <a:r>
              <a:rPr lang="fr-MA" dirty="0" err="1"/>
              <a:t>generate</a:t>
            </a:r>
            <a:r>
              <a:rPr lang="fr-MA" dirty="0"/>
              <a:t> module app-</a:t>
            </a:r>
            <a:r>
              <a:rPr lang="fr-MA" dirty="0" err="1"/>
              <a:t>routing</a:t>
            </a:r>
            <a:r>
              <a:rPr lang="fr-MA" dirty="0"/>
              <a:t> --flat --module=app</a:t>
            </a:r>
          </a:p>
        </p:txBody>
      </p:sp>
    </p:spTree>
    <p:extLst>
      <p:ext uri="{BB962C8B-B14F-4D97-AF65-F5344CB8AC3E}">
        <p14:creationId xmlns:p14="http://schemas.microsoft.com/office/powerpoint/2010/main" val="234959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163525" y="3193452"/>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4</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8"/>
            <a:ext cx="7475730" cy="251918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March 2017</a:t>
            </a: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Angular 2 compatible</a:t>
            </a:r>
          </a:p>
          <a:p>
            <a:pPr marL="342900" indent="-342900">
              <a:spcBef>
                <a:spcPts val="600"/>
              </a:spcBef>
              <a:buFont typeface="Wingdings" panose="05000000000000000000" pitchFamily="2" charset="2"/>
              <a:buChar char="ü"/>
            </a:pPr>
            <a:r>
              <a:rPr lang="fr-MA" dirty="0"/>
              <a:t>Lot of performance </a:t>
            </a:r>
            <a:r>
              <a:rPr lang="fr-MA" dirty="0" err="1"/>
              <a:t>improvement</a:t>
            </a:r>
            <a:r>
              <a:rPr lang="fr-MA" dirty="0"/>
              <a:t> </a:t>
            </a:r>
          </a:p>
          <a:p>
            <a:pPr marL="342900" indent="-342900">
              <a:spcBef>
                <a:spcPts val="600"/>
              </a:spcBef>
              <a:buFont typeface="Wingdings" panose="05000000000000000000" pitchFamily="2" charset="2"/>
              <a:buChar char="ü"/>
            </a:pPr>
            <a:r>
              <a:rPr lang="en-US" dirty="0"/>
              <a:t>Animation features are separated from </a:t>
            </a:r>
            <a:r>
              <a:rPr lang="en-US" dirty="0">
                <a:hlinkClick r:id="rId4"/>
              </a:rPr>
              <a:t>@angular/core</a:t>
            </a:r>
            <a:r>
              <a:rPr lang="en-US" dirty="0"/>
              <a:t> to </a:t>
            </a:r>
            <a:r>
              <a:rPr lang="en-US" dirty="0">
                <a:hlinkClick r:id="rId5"/>
              </a:rPr>
              <a:t>@angular/animation</a:t>
            </a:r>
            <a:endParaRPr lang="fr-FR"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FR" b="1" dirty="0" err="1">
                <a:latin typeface="Roboto" panose="02000000000000000000" pitchFamily="2" charset="0"/>
                <a:ea typeface="Roboto" panose="02000000000000000000" pitchFamily="2" charset="0"/>
              </a:rPr>
              <a:t>Adding</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HttpClient</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Make</a:t>
            </a:r>
            <a:r>
              <a:rPr lang="fr-FR" b="1" dirty="0">
                <a:latin typeface="Roboto" panose="02000000000000000000" pitchFamily="2" charset="0"/>
                <a:ea typeface="Roboto" panose="02000000000000000000" pitchFamily="2" charset="0"/>
              </a:rPr>
              <a:t> http API as </a:t>
            </a:r>
            <a:r>
              <a:rPr lang="fr-FR" b="1" dirty="0" err="1">
                <a:latin typeface="Roboto" panose="02000000000000000000" pitchFamily="2" charset="0"/>
                <a:ea typeface="Roboto" panose="02000000000000000000" pitchFamily="2" charset="0"/>
              </a:rPr>
              <a:t>deprecated</a:t>
            </a:r>
            <a:r>
              <a:rPr lang="fr-FR" b="1" dirty="0">
                <a:latin typeface="Roboto" panose="02000000000000000000" pitchFamily="2" charset="0"/>
                <a:ea typeface="Roboto" panose="02000000000000000000" pitchFamily="2" charset="0"/>
              </a:rPr>
              <a:t>)</a:t>
            </a:r>
          </a:p>
          <a:p>
            <a:pPr marL="342900" indent="-342900">
              <a:spcBef>
                <a:spcPts val="600"/>
              </a:spcBef>
              <a:buFont typeface="Wingdings" panose="05000000000000000000" pitchFamily="2" charset="2"/>
              <a:buChar char="ü"/>
            </a:pPr>
            <a:r>
              <a:rPr lang="fr-FR" b="1" dirty="0" err="1">
                <a:latin typeface="Roboto" panose="02000000000000000000" pitchFamily="2" charset="0"/>
                <a:ea typeface="Roboto" panose="02000000000000000000" pitchFamily="2" charset="0"/>
              </a:rPr>
              <a:t>Conditionally</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disable</a:t>
            </a:r>
            <a:r>
              <a:rPr lang="fr-FR" b="1" dirty="0">
                <a:latin typeface="Roboto" panose="02000000000000000000" pitchFamily="2" charset="0"/>
                <a:ea typeface="Roboto" panose="02000000000000000000" pitchFamily="2" charset="0"/>
              </a:rPr>
              <a:t> animations</a:t>
            </a:r>
          </a:p>
        </p:txBody>
      </p:sp>
    </p:spTree>
    <p:extLst>
      <p:ext uri="{BB962C8B-B14F-4D97-AF65-F5344CB8AC3E}">
        <p14:creationId xmlns:p14="http://schemas.microsoft.com/office/powerpoint/2010/main" val="5750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down)">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Setting up routes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9E8AF20-50ED-4E5E-89AF-0B6304FFFA84}"/>
              </a:ext>
            </a:extLst>
          </p:cNvPr>
          <p:cNvSpPr>
            <a:spLocks noChangeArrowheads="1"/>
          </p:cNvSpPr>
          <p:nvPr/>
        </p:nvSpPr>
        <p:spPr bwMode="auto">
          <a:xfrm>
            <a:off x="845332" y="3259723"/>
            <a:ext cx="525066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418141C-EAA9-442D-8B8B-392249DFBDE2}"/>
              </a:ext>
            </a:extLst>
          </p:cNvPr>
          <p:cNvSpPr/>
          <p:nvPr/>
        </p:nvSpPr>
        <p:spPr>
          <a:xfrm>
            <a:off x="828920" y="2531476"/>
            <a:ext cx="8162680" cy="369332"/>
          </a:xfrm>
          <a:prstGeom prst="rect">
            <a:avLst/>
          </a:prstGeom>
        </p:spPr>
        <p:txBody>
          <a:bodyPr wrap="square">
            <a:spAutoFit/>
          </a:bodyPr>
          <a:lstStyle/>
          <a:p>
            <a:r>
              <a:rPr lang="fr-MA" dirty="0"/>
              <a:t>The </a:t>
            </a:r>
            <a:r>
              <a:rPr lang="fr-MA" dirty="0" err="1"/>
              <a:t>path</a:t>
            </a:r>
            <a:r>
              <a:rPr lang="fr-MA" dirty="0"/>
              <a:t> of a "route" can </a:t>
            </a:r>
            <a:r>
              <a:rPr lang="fr-MA" dirty="0" err="1"/>
              <a:t>define</a:t>
            </a:r>
            <a:r>
              <a:rPr lang="fr-MA" dirty="0"/>
              <a:t> </a:t>
            </a:r>
            <a:r>
              <a:rPr lang="fr-MA" dirty="0" err="1"/>
              <a:t>mandatory</a:t>
            </a:r>
            <a:r>
              <a:rPr lang="fr-MA" dirty="0"/>
              <a:t> </a:t>
            </a:r>
            <a:r>
              <a:rPr lang="fr-MA" dirty="0" err="1"/>
              <a:t>parameters</a:t>
            </a:r>
            <a:r>
              <a:rPr lang="fr-MA" dirty="0"/>
              <a:t> </a:t>
            </a:r>
            <a:r>
              <a:rPr lang="fr-MA" dirty="0" err="1"/>
              <a:t>with</a:t>
            </a:r>
            <a:r>
              <a:rPr lang="fr-MA" dirty="0"/>
              <a:t> the </a:t>
            </a:r>
            <a:r>
              <a:rPr lang="fr-MA" dirty="0" err="1"/>
              <a:t>prefix</a:t>
            </a:r>
            <a:r>
              <a:rPr lang="fr-MA" dirty="0"/>
              <a:t> :</a:t>
            </a:r>
          </a:p>
        </p:txBody>
      </p:sp>
    </p:spTree>
    <p:extLst>
      <p:ext uri="{BB962C8B-B14F-4D97-AF65-F5344CB8AC3E}">
        <p14:creationId xmlns:p14="http://schemas.microsoft.com/office/powerpoint/2010/main" val="1807456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&lt;router-</a:t>
            </a:r>
            <a:r>
              <a:rPr lang="fr-MA" dirty="0" err="1"/>
              <a:t>outlet</a:t>
            </a:r>
            <a:r>
              <a:rPr lang="fr-MA" dirty="0"/>
              <a:t>&gt;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11F20AA9-2E38-47D1-8996-F0E7B42FDD41}"/>
              </a:ext>
            </a:extLst>
          </p:cNvPr>
          <p:cNvSpPr/>
          <p:nvPr/>
        </p:nvSpPr>
        <p:spPr>
          <a:xfrm>
            <a:off x="609600" y="2437226"/>
            <a:ext cx="10458450" cy="1754326"/>
          </a:xfrm>
          <a:prstGeom prst="rect">
            <a:avLst/>
          </a:prstGeom>
        </p:spPr>
        <p:txBody>
          <a:bodyPr wrap="square">
            <a:spAutoFit/>
          </a:bodyPr>
          <a:lstStyle/>
          <a:p>
            <a:r>
              <a:rPr lang="fr-MA" dirty="0"/>
              <a:t>The configuration of "</a:t>
            </a:r>
            <a:r>
              <a:rPr lang="fr-MA" dirty="0" err="1"/>
              <a:t>Routing</a:t>
            </a:r>
            <a:r>
              <a:rPr lang="fr-MA" dirty="0"/>
              <a:t>" </a:t>
            </a:r>
            <a:r>
              <a:rPr lang="fr-MA" dirty="0" err="1"/>
              <a:t>allows</a:t>
            </a:r>
            <a:r>
              <a:rPr lang="fr-MA" dirty="0"/>
              <a:t> </a:t>
            </a:r>
            <a:r>
              <a:rPr lang="fr-MA" dirty="0" err="1"/>
              <a:t>you</a:t>
            </a:r>
            <a:r>
              <a:rPr lang="fr-MA" dirty="0"/>
              <a:t> to </a:t>
            </a:r>
            <a:r>
              <a:rPr lang="fr-MA" dirty="0" err="1"/>
              <a:t>define</a:t>
            </a:r>
            <a:r>
              <a:rPr lang="fr-MA" dirty="0"/>
              <a:t> </a:t>
            </a:r>
            <a:r>
              <a:rPr lang="fr-MA" dirty="0" err="1"/>
              <a:t>which</a:t>
            </a:r>
            <a:r>
              <a:rPr lang="fr-MA" dirty="0"/>
              <a:t> component to display </a:t>
            </a:r>
            <a:r>
              <a:rPr lang="fr-MA" dirty="0" err="1"/>
              <a:t>according</a:t>
            </a:r>
            <a:r>
              <a:rPr lang="fr-MA" dirty="0"/>
              <a:t> to the route but </a:t>
            </a:r>
            <a:r>
              <a:rPr lang="fr-MA" dirty="0" err="1"/>
              <a:t>this</a:t>
            </a:r>
            <a:r>
              <a:rPr lang="fr-MA" dirty="0"/>
              <a:t> </a:t>
            </a:r>
            <a:r>
              <a:rPr lang="fr-MA" dirty="0" err="1"/>
              <a:t>does</a:t>
            </a:r>
            <a:r>
              <a:rPr lang="fr-MA" dirty="0"/>
              <a:t> not tell Angular </a:t>
            </a:r>
            <a:r>
              <a:rPr lang="fr-MA" dirty="0" err="1"/>
              <a:t>where</a:t>
            </a:r>
            <a:r>
              <a:rPr lang="fr-MA" dirty="0"/>
              <a:t> to </a:t>
            </a:r>
            <a:r>
              <a:rPr lang="fr-MA" dirty="0" err="1"/>
              <a:t>inject</a:t>
            </a:r>
            <a:r>
              <a:rPr lang="fr-MA" dirty="0"/>
              <a:t> the component in the page.</a:t>
            </a:r>
          </a:p>
          <a:p>
            <a:endParaRPr lang="fr-MA" dirty="0"/>
          </a:p>
          <a:p>
            <a:endParaRPr lang="fr-MA" dirty="0"/>
          </a:p>
          <a:p>
            <a:r>
              <a:rPr lang="fr-MA" dirty="0"/>
              <a:t>To </a:t>
            </a:r>
            <a:r>
              <a:rPr lang="fr-MA" dirty="0" err="1"/>
              <a:t>indicate</a:t>
            </a:r>
            <a:r>
              <a:rPr lang="fr-MA" dirty="0"/>
              <a:t> the </a:t>
            </a:r>
            <a:r>
              <a:rPr lang="en-US" dirty="0">
                <a:latin typeface="Arial" panose="020B0604020202020204" pitchFamily="34" charset="0"/>
                <a:ea typeface="Times New Roman" panose="02020603050405020304" pitchFamily="18" charset="0"/>
                <a:cs typeface="Times New Roman" panose="02020603050405020304" pitchFamily="18" charset="0"/>
              </a:rPr>
              <a:t>the loading location of the routes</a:t>
            </a:r>
            <a:r>
              <a:rPr lang="fr-MA" dirty="0"/>
              <a:t>, use the &lt;router-</a:t>
            </a:r>
            <a:r>
              <a:rPr lang="fr-MA" dirty="0" err="1"/>
              <a:t>outlet</a:t>
            </a:r>
            <a:r>
              <a:rPr lang="fr-MA" dirty="0"/>
              <a:t>&gt; directive </a:t>
            </a:r>
            <a:r>
              <a:rPr lang="fr-MA" dirty="0" err="1"/>
              <a:t>directly</a:t>
            </a:r>
            <a:r>
              <a:rPr lang="fr-MA" dirty="0"/>
              <a:t> in the "root component" </a:t>
            </a:r>
            <a:r>
              <a:rPr lang="fr-MA" dirty="0" err="1"/>
              <a:t>AppComponent</a:t>
            </a:r>
            <a:r>
              <a:rPr lang="fr-MA" dirty="0"/>
              <a:t> (or </a:t>
            </a:r>
            <a:r>
              <a:rPr lang="fr-MA" dirty="0" err="1"/>
              <a:t>another</a:t>
            </a:r>
            <a:r>
              <a:rPr lang="fr-MA" dirty="0"/>
              <a:t> one).</a:t>
            </a:r>
          </a:p>
        </p:txBody>
      </p:sp>
      <p:sp>
        <p:nvSpPr>
          <p:cNvPr id="10" name="Rectangle 1">
            <a:extLst>
              <a:ext uri="{FF2B5EF4-FFF2-40B4-BE49-F238E27FC236}">
                <a16:creationId xmlns:a16="http://schemas.microsoft.com/office/drawing/2014/main" id="{485CBF33-AF95-4935-9F8A-025B1569B7B0}"/>
              </a:ext>
            </a:extLst>
          </p:cNvPr>
          <p:cNvSpPr>
            <a:spLocks noChangeArrowheads="1"/>
          </p:cNvSpPr>
          <p:nvPr/>
        </p:nvSpPr>
        <p:spPr bwMode="auto">
          <a:xfrm>
            <a:off x="759852" y="4625335"/>
            <a:ext cx="285648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&lt;router-outlet&gt;&lt;/router-outlet&gt;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107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with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9840993-428E-4D67-954F-9CDC8ED71DBC}"/>
              </a:ext>
            </a:extLst>
          </p:cNvPr>
          <p:cNvSpPr/>
          <p:nvPr/>
        </p:nvSpPr>
        <p:spPr>
          <a:xfrm>
            <a:off x="759851" y="2274838"/>
            <a:ext cx="10146273" cy="1754326"/>
          </a:xfrm>
          <a:prstGeom prst="rect">
            <a:avLst/>
          </a:prstGeom>
        </p:spPr>
        <p:txBody>
          <a:bodyPr wrap="square">
            <a:spAutoFit/>
          </a:bodyPr>
          <a:lstStyle/>
          <a:p>
            <a:r>
              <a:rPr lang="fr-MA" dirty="0" err="1"/>
              <a:t>Using</a:t>
            </a:r>
            <a:r>
              <a:rPr lang="fr-MA" dirty="0"/>
              <a:t> native links &lt;a href="/</a:t>
            </a:r>
            <a:r>
              <a:rPr lang="fr-MA" dirty="0" err="1"/>
              <a:t>students</a:t>
            </a:r>
            <a:r>
              <a:rPr lang="fr-MA" dirty="0"/>
              <a:t>"&gt;, the "browser" </a:t>
            </a:r>
            <a:r>
              <a:rPr lang="fr-MA" dirty="0" err="1"/>
              <a:t>will</a:t>
            </a:r>
            <a:r>
              <a:rPr lang="fr-MA" dirty="0"/>
              <a:t> </a:t>
            </a:r>
            <a:r>
              <a:rPr lang="fr-MA" dirty="0" err="1"/>
              <a:t>generate</a:t>
            </a:r>
            <a:r>
              <a:rPr lang="fr-MA" dirty="0"/>
              <a:t> an HTTP GET </a:t>
            </a:r>
            <a:r>
              <a:rPr lang="fr-MA" dirty="0" err="1"/>
              <a:t>request</a:t>
            </a:r>
            <a:r>
              <a:rPr lang="fr-MA" dirty="0"/>
              <a:t> to the server and </a:t>
            </a:r>
            <a:r>
              <a:rPr lang="fr-MA" dirty="0" err="1"/>
              <a:t>reload</a:t>
            </a:r>
            <a:r>
              <a:rPr lang="fr-MA" dirty="0"/>
              <a:t> the </a:t>
            </a:r>
            <a:r>
              <a:rPr lang="fr-MA" dirty="0" err="1"/>
              <a:t>entire</a:t>
            </a:r>
            <a:r>
              <a:rPr lang="fr-MA" dirty="0"/>
              <a:t> application.</a:t>
            </a:r>
          </a:p>
          <a:p>
            <a:endParaRPr lang="fr-MA" dirty="0"/>
          </a:p>
          <a:p>
            <a:r>
              <a:rPr lang="fr-MA" dirty="0"/>
              <a:t>To </a:t>
            </a:r>
            <a:r>
              <a:rPr lang="fr-MA" dirty="0" err="1"/>
              <a:t>avoid</a:t>
            </a:r>
            <a:r>
              <a:rPr lang="fr-MA" dirty="0"/>
              <a:t> </a:t>
            </a:r>
            <a:r>
              <a:rPr lang="fr-MA" dirty="0" err="1"/>
              <a:t>this</a:t>
            </a:r>
            <a:r>
              <a:rPr lang="fr-MA" dirty="0"/>
              <a:t> </a:t>
            </a:r>
            <a:r>
              <a:rPr lang="fr-MA" dirty="0" err="1"/>
              <a:t>problem</a:t>
            </a:r>
            <a:r>
              <a:rPr lang="fr-MA" dirty="0"/>
              <a:t>, the Angular </a:t>
            </a:r>
            <a:r>
              <a:rPr lang="fr-MA" dirty="0" err="1"/>
              <a:t>Routing</a:t>
            </a:r>
            <a:r>
              <a:rPr lang="fr-MA" dirty="0"/>
              <a:t> module </a:t>
            </a:r>
            <a:r>
              <a:rPr lang="fr-MA" dirty="0" err="1"/>
              <a:t>provides</a:t>
            </a:r>
            <a:r>
              <a:rPr lang="fr-MA" dirty="0"/>
              <a:t> the </a:t>
            </a:r>
            <a:r>
              <a:rPr lang="fr-MA" dirty="0" err="1"/>
              <a:t>routerLink</a:t>
            </a:r>
            <a:r>
              <a:rPr lang="fr-MA" dirty="0"/>
              <a:t> directive </a:t>
            </a:r>
            <a:r>
              <a:rPr lang="fr-MA" dirty="0" err="1"/>
              <a:t>which</a:t>
            </a:r>
            <a:r>
              <a:rPr lang="fr-MA" dirty="0"/>
              <a:t> </a:t>
            </a:r>
            <a:r>
              <a:rPr lang="fr-MA" dirty="0" err="1"/>
              <a:t>allows</a:t>
            </a:r>
            <a:r>
              <a:rPr lang="fr-MA" dirty="0"/>
              <a:t> to intercept the click </a:t>
            </a:r>
            <a:r>
              <a:rPr lang="fr-MA" dirty="0" err="1"/>
              <a:t>event</a:t>
            </a:r>
            <a:r>
              <a:rPr lang="fr-MA" dirty="0"/>
              <a:t> on the links and to change the "route" </a:t>
            </a:r>
            <a:r>
              <a:rPr lang="fr-MA" dirty="0" err="1"/>
              <a:t>without</a:t>
            </a:r>
            <a:r>
              <a:rPr lang="fr-MA" dirty="0"/>
              <a:t> </a:t>
            </a:r>
            <a:r>
              <a:rPr lang="fr-MA" dirty="0" err="1"/>
              <a:t>reloading</a:t>
            </a:r>
            <a:r>
              <a:rPr lang="fr-MA" dirty="0"/>
              <a:t> the </a:t>
            </a:r>
            <a:r>
              <a:rPr lang="fr-MA" dirty="0" err="1"/>
              <a:t>whole</a:t>
            </a:r>
            <a:r>
              <a:rPr lang="fr-MA" dirty="0"/>
              <a:t> application.</a:t>
            </a:r>
          </a:p>
        </p:txBody>
      </p:sp>
      <p:sp>
        <p:nvSpPr>
          <p:cNvPr id="8" name="Rectangle 1">
            <a:extLst>
              <a:ext uri="{FF2B5EF4-FFF2-40B4-BE49-F238E27FC236}">
                <a16:creationId xmlns:a16="http://schemas.microsoft.com/office/drawing/2014/main" id="{3F2E90D5-736D-45D5-AB5D-272934732369}"/>
              </a:ext>
            </a:extLst>
          </p:cNvPr>
          <p:cNvSpPr>
            <a:spLocks noChangeArrowheads="1"/>
          </p:cNvSpPr>
          <p:nvPr/>
        </p:nvSpPr>
        <p:spPr bwMode="auto">
          <a:xfrm>
            <a:off x="759851" y="4486165"/>
            <a:ext cx="469667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9987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Programmatically</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B75DFE1-D45B-4F69-A939-8ACC389B6143}"/>
              </a:ext>
            </a:extLst>
          </p:cNvPr>
          <p:cNvSpPr/>
          <p:nvPr/>
        </p:nvSpPr>
        <p:spPr>
          <a:xfrm>
            <a:off x="680320" y="2162770"/>
            <a:ext cx="9378079" cy="369332"/>
          </a:xfrm>
          <a:prstGeom prst="rect">
            <a:avLst/>
          </a:prstGeom>
        </p:spPr>
        <p:txBody>
          <a:bodyPr wrap="square">
            <a:spAutoFit/>
          </a:bodyPr>
          <a:lstStyle/>
          <a:p>
            <a:r>
              <a:rPr lang="fr-MA" dirty="0"/>
              <a:t>The </a:t>
            </a:r>
            <a:r>
              <a:rPr lang="fr-MA" dirty="0" err="1"/>
              <a:t>navigatation</a:t>
            </a:r>
            <a:r>
              <a:rPr lang="fr-MA" dirty="0"/>
              <a:t> can </a:t>
            </a:r>
            <a:r>
              <a:rPr lang="fr-MA" dirty="0" err="1"/>
              <a:t>be</a:t>
            </a:r>
            <a:r>
              <a:rPr lang="fr-MA" dirty="0"/>
              <a:t> </a:t>
            </a:r>
            <a:r>
              <a:rPr lang="fr-MA" dirty="0" err="1"/>
              <a:t>done</a:t>
            </a:r>
            <a:r>
              <a:rPr lang="fr-MA" dirty="0"/>
              <a:t> </a:t>
            </a:r>
            <a:r>
              <a:rPr lang="fr-MA" dirty="0" err="1"/>
              <a:t>programmatically</a:t>
            </a:r>
            <a:r>
              <a:rPr lang="fr-MA" dirty="0"/>
              <a:t> </a:t>
            </a:r>
            <a:r>
              <a:rPr lang="fr-MA" dirty="0" err="1"/>
              <a:t>with</a:t>
            </a:r>
            <a:r>
              <a:rPr lang="fr-MA" dirty="0"/>
              <a:t> the Router </a:t>
            </a:r>
            <a:r>
              <a:rPr lang="fr-MA" dirty="0" err="1"/>
              <a:t>object</a:t>
            </a:r>
            <a:endParaRPr lang="fr-MA" dirty="0"/>
          </a:p>
        </p:txBody>
      </p:sp>
      <p:sp>
        <p:nvSpPr>
          <p:cNvPr id="11" name="Rectangle 2">
            <a:extLst>
              <a:ext uri="{FF2B5EF4-FFF2-40B4-BE49-F238E27FC236}">
                <a16:creationId xmlns:a16="http://schemas.microsoft.com/office/drawing/2014/main" id="{F3342073-7CE0-4AC1-84EC-4ABE8BE6055F}"/>
              </a:ext>
            </a:extLst>
          </p:cNvPr>
          <p:cNvSpPr>
            <a:spLocks noChangeArrowheads="1"/>
          </p:cNvSpPr>
          <p:nvPr/>
        </p:nvSpPr>
        <p:spPr bwMode="auto">
          <a:xfrm>
            <a:off x="759852" y="3161227"/>
            <a:ext cx="3620671"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{Router}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CC7832"/>
                </a:solidFill>
                <a:latin typeface="JetBrains Mono"/>
              </a:rPr>
              <a:t>…</a:t>
            </a: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router</a:t>
            </a:r>
            <a:r>
              <a:rPr kumimoji="0" lang="fr-FR" altLang="fr-FR" sz="1600" b="0" i="0" u="none" strike="noStrike" cap="none" normalizeH="0" baseline="0" dirty="0">
                <a:ln>
                  <a:noFill/>
                </a:ln>
                <a:solidFill>
                  <a:srgbClr val="A9B7C6"/>
                </a:solidFill>
                <a:effectLst/>
                <a:latin typeface="JetBrains Mono"/>
              </a:rPr>
              <a:t>: Router) {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defTabSz="914400" eaLnBrk="0" fontAlgn="base" hangingPunct="0">
              <a:spcBef>
                <a:spcPct val="0"/>
              </a:spcBef>
              <a:spcAft>
                <a:spcPct val="0"/>
              </a:spcAft>
            </a:pPr>
            <a:r>
              <a:rPr lang="fr-FR" altLang="fr-FR" sz="1600" dirty="0" err="1">
                <a:solidFill>
                  <a:srgbClr val="CC7832"/>
                </a:solidFill>
                <a:latin typeface="JetBrains Mono"/>
              </a:rPr>
              <a:t>this</a:t>
            </a:r>
            <a:r>
              <a:rPr lang="fr-FR" altLang="fr-FR" sz="1600" dirty="0" err="1">
                <a:solidFill>
                  <a:srgbClr val="A9B7C6"/>
                </a:solidFill>
                <a:latin typeface="JetBrains Mono"/>
              </a:rPr>
              <a:t>.</a:t>
            </a:r>
            <a:r>
              <a:rPr lang="fr-FR" altLang="fr-FR" sz="1600" dirty="0" err="1">
                <a:solidFill>
                  <a:srgbClr val="9876AA"/>
                </a:solidFill>
                <a:latin typeface="JetBrains Mono"/>
              </a:rPr>
              <a:t>router</a:t>
            </a:r>
            <a:r>
              <a:rPr lang="fr-FR" altLang="fr-FR" sz="1600" dirty="0" err="1">
                <a:solidFill>
                  <a:srgbClr val="A9B7C6"/>
                </a:solidFill>
                <a:latin typeface="JetBrains Mono"/>
              </a:rPr>
              <a:t>.</a:t>
            </a:r>
            <a:r>
              <a:rPr lang="fr-FR" altLang="fr-FR" sz="1600" dirty="0" err="1">
                <a:solidFill>
                  <a:srgbClr val="FFC66D"/>
                </a:solidFill>
                <a:latin typeface="JetBrains Mono"/>
              </a:rPr>
              <a:t>navigate</a:t>
            </a:r>
            <a:r>
              <a:rPr lang="fr-FR" altLang="fr-FR" sz="1600" dirty="0">
                <a:solidFill>
                  <a:srgbClr val="A9B7C6"/>
                </a:solidFill>
                <a:latin typeface="JetBrains Mono"/>
              </a:rPr>
              <a:t>([</a:t>
            </a:r>
            <a:r>
              <a:rPr lang="fr-FR" altLang="fr-FR" sz="1600" dirty="0">
                <a:solidFill>
                  <a:srgbClr val="6A8759"/>
                </a:solidFill>
                <a:latin typeface="JetBrains Mono"/>
              </a:rPr>
              <a:t>'/</a:t>
            </a:r>
            <a:r>
              <a:rPr lang="fr-FR" altLang="fr-FR" sz="1600" dirty="0" err="1">
                <a:solidFill>
                  <a:srgbClr val="6A8759"/>
                </a:solidFill>
                <a:latin typeface="JetBrains Mono"/>
              </a:rPr>
              <a:t>students</a:t>
            </a:r>
            <a:r>
              <a:rPr lang="fr-FR" altLang="fr-FR" sz="1600" dirty="0">
                <a:solidFill>
                  <a:srgbClr val="6A8759"/>
                </a:solidFill>
                <a:latin typeface="JetBrains Mono"/>
              </a:rPr>
              <a:t>'</a:t>
            </a:r>
            <a:r>
              <a:rPr lang="fr-FR" altLang="fr-FR" sz="1600" dirty="0">
                <a:solidFill>
                  <a:srgbClr val="A9B7C6"/>
                </a:solidFill>
                <a:latin typeface="JetBrains Mono"/>
              </a:rPr>
              <a:t>])</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p:txBody>
      </p:sp>
    </p:spTree>
    <p:extLst>
      <p:ext uri="{BB962C8B-B14F-4D97-AF65-F5344CB8AC3E}">
        <p14:creationId xmlns:p14="http://schemas.microsoft.com/office/powerpoint/2010/main" val="12712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Styling Active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09258E9-D1E4-4B07-95F6-43F97F0D6E50}"/>
              </a:ext>
            </a:extLst>
          </p:cNvPr>
          <p:cNvSpPr/>
          <p:nvPr/>
        </p:nvSpPr>
        <p:spPr>
          <a:xfrm>
            <a:off x="350548" y="4208195"/>
            <a:ext cx="10752880" cy="1063689"/>
          </a:xfrm>
          <a:prstGeom prst="rect">
            <a:avLst/>
          </a:prstGeom>
        </p:spPr>
        <p:txBody>
          <a:bodyPr wrap="square">
            <a:spAutoFit/>
          </a:bodyPr>
          <a:lstStyle/>
          <a:p>
            <a:pPr>
              <a:lnSpc>
                <a:spcPct val="107000"/>
              </a:lnSpc>
              <a:spcAft>
                <a:spcPts val="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routerLinkActiveOptions</a:t>
            </a: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exact:true</a:t>
            </a:r>
            <a:r>
              <a:rPr lang="en-US" sz="2000" dirty="0">
                <a:latin typeface="Arial" panose="020B0604020202020204" pitchFamily="34" charset="0"/>
                <a:ea typeface="Times New Roman" panose="02020603050405020304" pitchFamily="18" charset="0"/>
                <a:cs typeface="Times New Roman" panose="02020603050405020304" pitchFamily="18" charset="0"/>
              </a:rPr>
              <a:t>}“</a:t>
            </a:r>
          </a:p>
          <a:p>
            <a:pPr>
              <a:lnSpc>
                <a:spcPct val="107000"/>
              </a:lnSpc>
              <a:spcAft>
                <a:spcPts val="0"/>
              </a:spcAft>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0"/>
              </a:spcAft>
            </a:pPr>
            <a:r>
              <a:rPr lang="en-US" sz="2000" dirty="0">
                <a:latin typeface="Arial" panose="020B0604020202020204" pitchFamily="34" charset="0"/>
                <a:ea typeface="Calibri" panose="020F0502020204030204" pitchFamily="34" charset="0"/>
                <a:cs typeface="Times New Roman" panose="02020603050405020304" pitchFamily="18" charset="0"/>
              </a:rPr>
              <a:t>Do not activate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a:t>
            </a:r>
            <a:r>
              <a:rPr lang="en-US" sz="2000" dirty="0">
                <a:latin typeface="Arial" panose="020B0604020202020204" pitchFamily="34" charset="0"/>
                <a:ea typeface="Times New Roman" panose="02020603050405020304" pitchFamily="18" charset="0"/>
                <a:cs typeface="Times New Roman" panose="02020603050405020304" pitchFamily="18" charset="0"/>
              </a:rPr>
              <a:t> only if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url</a:t>
            </a:r>
            <a:r>
              <a:rPr lang="en-US" sz="2000" dirty="0">
                <a:latin typeface="Arial" panose="020B0604020202020204" pitchFamily="34" charset="0"/>
                <a:ea typeface="Times New Roman" panose="02020603050405020304" pitchFamily="18" charset="0"/>
                <a:cs typeface="Times New Roman" panose="02020603050405020304" pitchFamily="18" charset="0"/>
              </a:rPr>
              <a:t> is exactly ‘/’</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2">
            <a:extLst>
              <a:ext uri="{FF2B5EF4-FFF2-40B4-BE49-F238E27FC236}">
                <a16:creationId xmlns:a16="http://schemas.microsoft.com/office/drawing/2014/main" id="{03FE10F6-21B7-4AA9-B52A-695F7CCDC308}"/>
              </a:ext>
            </a:extLst>
          </p:cNvPr>
          <p:cNvSpPr>
            <a:spLocks noChangeArrowheads="1"/>
          </p:cNvSpPr>
          <p:nvPr/>
        </p:nvSpPr>
        <p:spPr bwMode="auto">
          <a:xfrm>
            <a:off x="350548" y="2649805"/>
            <a:ext cx="923938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routerLinkActiveOptions</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exact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true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Home</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classrooms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Classrooms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9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Child(Nested) Route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24536E0-47D2-42DD-85C7-1455B703A8A7}"/>
              </a:ext>
            </a:extLst>
          </p:cNvPr>
          <p:cNvSpPr/>
          <p:nvPr/>
        </p:nvSpPr>
        <p:spPr>
          <a:xfrm>
            <a:off x="403994" y="5538523"/>
            <a:ext cx="9474926"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Must add &lt;router-outlet&gt;&lt;/router-outlet&gt; in the Html of the Student component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3">
            <a:extLst>
              <a:ext uri="{FF2B5EF4-FFF2-40B4-BE49-F238E27FC236}">
                <a16:creationId xmlns:a16="http://schemas.microsoft.com/office/drawing/2014/main" id="{AF12C5C3-7B4B-49F9-AFD1-A0A84E6A8EE1}"/>
              </a:ext>
            </a:extLst>
          </p:cNvPr>
          <p:cNvSpPr>
            <a:spLocks noChangeArrowheads="1"/>
          </p:cNvSpPr>
          <p:nvPr/>
        </p:nvSpPr>
        <p:spPr bwMode="auto">
          <a:xfrm>
            <a:off x="403994" y="2302880"/>
            <a:ext cx="9393149"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A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like </a:t>
            </a:r>
            <a:r>
              <a:rPr kumimoji="0" lang="fr-FR" altLang="fr-FR" b="0" i="0" u="none" strike="noStrike" cap="none" normalizeH="0" baseline="0" dirty="0" err="1">
                <a:ln>
                  <a:noFill/>
                </a:ln>
                <a:effectLst/>
                <a:latin typeface="Roboto" panose="02000000000000000000"/>
              </a:rPr>
              <a:t>any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other</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a:ln>
                  <a:noFill/>
                </a:ln>
                <a:effectLst/>
                <a:cs typeface="Arial" panose="020B0604020202020204" pitchFamily="34" charset="0"/>
              </a:rPr>
              <a:t>route</a:t>
            </a:r>
            <a:r>
              <a:rPr kumimoji="0" lang="fr-FR" altLang="fr-FR" b="0" i="0" u="none" strike="noStrike" cap="none" normalizeH="0" baseline="0" dirty="0">
                <a:ln>
                  <a:noFill/>
                </a:ln>
                <a:effectLst/>
                <a:latin typeface="Roboto" panose="02000000000000000000"/>
              </a:rPr>
              <a:t>, in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needs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both</a:t>
            </a:r>
            <a:r>
              <a:rPr kumimoji="0" lang="fr-FR" altLang="fr-FR" b="0" i="0" u="none" strike="noStrike" cap="none" normalizeH="0" baseline="0" dirty="0">
                <a:ln>
                  <a:noFill/>
                </a:ln>
                <a:effectLst/>
                <a:latin typeface="Roboto" panose="02000000000000000000"/>
              </a:rPr>
              <a:t> a </a:t>
            </a:r>
            <a:r>
              <a:rPr kumimoji="0" lang="fr-FR" altLang="fr-FR" b="0" i="0" u="none" strike="noStrike" cap="none" normalizeH="0" baseline="0" dirty="0" err="1">
                <a:ln>
                  <a:noFill/>
                </a:ln>
                <a:effectLst/>
                <a:latin typeface="Droid Sans Mono"/>
              </a:rPr>
              <a:t>path</a:t>
            </a:r>
            <a:r>
              <a:rPr kumimoji="0" lang="fr-FR" altLang="fr-FR" b="0" i="0" u="none" strike="noStrike" cap="none" normalizeH="0" baseline="0" dirty="0">
                <a:ln>
                  <a:noFill/>
                </a:ln>
                <a:effectLst/>
                <a:latin typeface="Roboto" panose="02000000000000000000"/>
              </a:rPr>
              <a:t> and a </a:t>
            </a:r>
            <a:r>
              <a:rPr kumimoji="0" lang="fr-FR" altLang="fr-FR" b="0" i="0" u="none" strike="noStrike" cap="none" normalizeH="0" baseline="0" dirty="0">
                <a:ln>
                  <a:noFill/>
                </a:ln>
                <a:effectLst/>
                <a:latin typeface="Droid Sans Mono"/>
              </a:rPr>
              <a:t>component</a:t>
            </a:r>
            <a:r>
              <a:rPr kumimoji="0" lang="fr-FR" altLang="fr-FR" b="0" i="0" u="none" strike="noStrike" cap="none" normalizeH="0" baseline="0" dirty="0">
                <a:ln>
                  <a:noFill/>
                </a:ln>
                <a:effectLst/>
                <a:latin typeface="Roboto" panose="0200000000000000000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The one </a:t>
            </a:r>
            <a:r>
              <a:rPr kumimoji="0" lang="fr-FR" altLang="fr-FR" b="0" i="0" u="none" strike="noStrike" cap="none" normalizeH="0" baseline="0" dirty="0" err="1">
                <a:ln>
                  <a:noFill/>
                </a:ln>
                <a:effectLst/>
                <a:latin typeface="Roboto" panose="02000000000000000000"/>
              </a:rPr>
              <a:t>difference</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you</a:t>
            </a:r>
            <a:r>
              <a:rPr kumimoji="0" lang="fr-FR" altLang="fr-FR" b="0" i="0" u="none" strike="noStrike" cap="none" normalizeH="0" baseline="0" dirty="0">
                <a:ln>
                  <a:noFill/>
                </a:ln>
                <a:effectLst/>
                <a:latin typeface="Roboto" panose="02000000000000000000"/>
              </a:rPr>
              <a:t> place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routes in a </a:t>
            </a:r>
            <a:r>
              <a:rPr kumimoji="0" lang="fr-FR" altLang="fr-FR" b="0" i="0" u="none" strike="noStrike" cap="none" normalizeH="0" baseline="0" dirty="0" err="1">
                <a:ln>
                  <a:noFill/>
                </a:ln>
                <a:effectLst/>
                <a:latin typeface="Droid Sans Mono"/>
              </a:rPr>
              <a:t>children</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array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within</a:t>
            </a:r>
            <a:r>
              <a:rPr kumimoji="0" lang="fr-FR" altLang="fr-FR" b="0" i="0" u="none" strike="noStrike" cap="none" normalizeH="0" baseline="0" dirty="0">
                <a:ln>
                  <a:noFill/>
                </a:ln>
                <a:effectLst/>
                <a:latin typeface="Roboto" panose="02000000000000000000"/>
              </a:rPr>
              <a:t> the parent route</a:t>
            </a:r>
            <a:r>
              <a:rPr kumimoji="0" lang="fr-FR" altLang="fr-FR" b="0" i="0" u="none" strike="noStrike" cap="none" normalizeH="0" baseline="0" dirty="0">
                <a:ln>
                  <a:noFill/>
                </a:ln>
                <a:effectLst/>
              </a:rPr>
              <a:t> </a:t>
            </a:r>
          </a:p>
        </p:txBody>
      </p:sp>
      <p:sp>
        <p:nvSpPr>
          <p:cNvPr id="12" name="Rectangle 4">
            <a:extLst>
              <a:ext uri="{FF2B5EF4-FFF2-40B4-BE49-F238E27FC236}">
                <a16:creationId xmlns:a16="http://schemas.microsoft.com/office/drawing/2014/main" id="{58C10E87-0409-423C-99AA-961A8734934A}"/>
              </a:ext>
            </a:extLst>
          </p:cNvPr>
          <p:cNvSpPr>
            <a:spLocks noChangeArrowheads="1"/>
          </p:cNvSpPr>
          <p:nvPr/>
        </p:nvSpPr>
        <p:spPr bwMode="auto">
          <a:xfrm>
            <a:off x="680321" y="3503833"/>
            <a:ext cx="5267468"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StudentComponent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children</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'new'</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CreateStudentComponent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UpdateStudentComponent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2764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Passing Parameters to Routes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93CF70B4-A581-4F35-9ED5-21D19A473120}"/>
              </a:ext>
            </a:extLst>
          </p:cNvPr>
          <p:cNvSpPr/>
          <p:nvPr/>
        </p:nvSpPr>
        <p:spPr>
          <a:xfrm>
            <a:off x="6053968" y="3528907"/>
            <a:ext cx="5202377" cy="405047"/>
          </a:xfrm>
          <a:prstGeom prst="rect">
            <a:avLst/>
          </a:prstGeom>
        </p:spPr>
        <p:txBody>
          <a:bodyPr wrap="square">
            <a:spAutoFit/>
          </a:bodyPr>
          <a:lstStyle/>
          <a:p>
            <a:pPr>
              <a:lnSpc>
                <a:spcPct val="107000"/>
              </a:lnSpc>
              <a:spcBef>
                <a:spcPts val="1200"/>
              </a:spcBef>
              <a:spcAft>
                <a:spcPts val="120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C6DB6F03-63FA-43D9-9556-73018EF46D23}"/>
              </a:ext>
            </a:extLst>
          </p:cNvPr>
          <p:cNvSpPr>
            <a:spLocks noChangeArrowheads="1"/>
          </p:cNvSpPr>
          <p:nvPr/>
        </p:nvSpPr>
        <p:spPr bwMode="auto">
          <a:xfrm>
            <a:off x="680321" y="2598003"/>
            <a:ext cx="4451668"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A9B7C6"/>
                </a:solidFill>
                <a:latin typeface="JetBrains Mono"/>
              </a:rPr>
              <a:t>…</a:t>
            </a:r>
            <a:endParaRPr kumimoji="0" lang="fr-FR" altLang="fr-FR" sz="16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p>
          <a:p>
            <a:pPr defTabSz="914400" eaLnBrk="0" fontAlgn="base" hangingPunct="0">
              <a:spcBef>
                <a:spcPct val="0"/>
              </a:spcBef>
              <a:spcAft>
                <a:spcPct val="0"/>
              </a:spcAft>
            </a:pPr>
            <a:r>
              <a:rPr lang="fr-FR" altLang="fr-FR" sz="1600" dirty="0">
                <a:solidFill>
                  <a:srgbClr val="A9B7C6"/>
                </a:solidFill>
                <a:latin typeface="JetBrains Mono"/>
              </a:rPr>
              <a:t>…</a:t>
            </a:r>
          </a:p>
        </p:txBody>
      </p:sp>
      <p:sp>
        <p:nvSpPr>
          <p:cNvPr id="11" name="Rectangle 10">
            <a:extLst>
              <a:ext uri="{FF2B5EF4-FFF2-40B4-BE49-F238E27FC236}">
                <a16:creationId xmlns:a16="http://schemas.microsoft.com/office/drawing/2014/main" id="{7DCDDCA6-F0FB-4A74-A118-3B0D592FD41A}"/>
              </a:ext>
            </a:extLst>
          </p:cNvPr>
          <p:cNvSpPr/>
          <p:nvPr/>
        </p:nvSpPr>
        <p:spPr>
          <a:xfrm>
            <a:off x="680321" y="2141783"/>
            <a:ext cx="1620957" cy="373757"/>
          </a:xfrm>
          <a:prstGeom prst="rect">
            <a:avLst/>
          </a:prstGeom>
        </p:spPr>
        <p:txBody>
          <a:bodyPr wrap="non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Configuration:</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E649D05-87B7-4DF7-8C0D-52AB4383D1CD}"/>
              </a:ext>
            </a:extLst>
          </p:cNvPr>
          <p:cNvSpPr/>
          <p:nvPr/>
        </p:nvSpPr>
        <p:spPr>
          <a:xfrm>
            <a:off x="6053968" y="2413337"/>
            <a:ext cx="2012089" cy="369332"/>
          </a:xfrm>
          <a:prstGeom prst="rect">
            <a:avLst/>
          </a:prstGeom>
        </p:spPr>
        <p:txBody>
          <a:bodyPr wrap="none">
            <a:spAutoFit/>
          </a:bodyPr>
          <a:lstStyle/>
          <a:p>
            <a:r>
              <a:rPr lang="fr-MA" dirty="0"/>
              <a:t>Calling the route:</a:t>
            </a:r>
          </a:p>
        </p:txBody>
      </p:sp>
      <p:sp>
        <p:nvSpPr>
          <p:cNvPr id="13" name="Rectangle 2">
            <a:extLst>
              <a:ext uri="{FF2B5EF4-FFF2-40B4-BE49-F238E27FC236}">
                <a16:creationId xmlns:a16="http://schemas.microsoft.com/office/drawing/2014/main" id="{314B02CD-B8F0-4E03-A830-620E14DBCCF3}"/>
              </a:ext>
            </a:extLst>
          </p:cNvPr>
          <p:cNvSpPr>
            <a:spLocks noChangeArrowheads="1"/>
          </p:cNvSpPr>
          <p:nvPr/>
        </p:nvSpPr>
        <p:spPr bwMode="auto">
          <a:xfrm>
            <a:off x="7278514" y="4136327"/>
            <a:ext cx="388978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router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navigate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idStudent])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881ADC1C-DF3A-47A8-89C6-E2C36196FC05}"/>
              </a:ext>
            </a:extLst>
          </p:cNvPr>
          <p:cNvSpPr>
            <a:spLocks noChangeArrowheads="1"/>
          </p:cNvSpPr>
          <p:nvPr/>
        </p:nvSpPr>
        <p:spPr bwMode="auto">
          <a:xfrm>
            <a:off x="7332632" y="2957202"/>
            <a:ext cx="37815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&lt;a </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err="1">
                <a:ln>
                  <a:noFill/>
                </a:ln>
                <a:solidFill>
                  <a:srgbClr val="9876AA"/>
                </a:solidFill>
                <a:effectLst/>
                <a:latin typeface="JetBrains Mono"/>
              </a:rPr>
              <a:t>routerLink</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'/students'</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6897BB"/>
                </a:solidFill>
                <a:effectLst/>
                <a:latin typeface="JetBrains Mono"/>
              </a:rPr>
              <a:t>5</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BABABA"/>
                </a:solidFill>
                <a:effectLst/>
                <a:latin typeface="JetBrains Mono"/>
              </a:rPr>
              <a:t> </a:t>
            </a:r>
            <a:r>
              <a:rPr kumimoji="0" lang="fr-FR" altLang="fr-FR" b="0" i="0" u="none" strike="noStrike" cap="none" normalizeH="0" baseline="0" dirty="0">
                <a:ln>
                  <a:noFill/>
                </a:ln>
                <a:solidFill>
                  <a:srgbClr val="E8BF6A"/>
                </a:solidFill>
                <a:effectLst/>
                <a:latin typeface="JetBrains Mono"/>
              </a:rPr>
              <a:t>&gt;&lt;/a&gt;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9341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5B2FA2B-E9F4-44C7-889C-0C76DCB5B496}"/>
              </a:ext>
            </a:extLst>
          </p:cNvPr>
          <p:cNvSpPr>
            <a:spLocks noChangeArrowheads="1"/>
          </p:cNvSpPr>
          <p:nvPr/>
        </p:nvSpPr>
        <p:spPr bwMode="auto">
          <a:xfrm>
            <a:off x="759852" y="2362200"/>
            <a:ext cx="433169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a:t>
            </a:r>
            <a:r>
              <a:rPr lang="fr-FR" altLang="fr-FR" sz="1600" dirty="0" err="1">
                <a:solidFill>
                  <a:srgbClr val="A9B7C6"/>
                </a:solidFill>
                <a:latin typeface="JetBrains Mono"/>
              </a:rPr>
              <a:t>ActivatedRoute</a:t>
            </a:r>
            <a:r>
              <a:rPr lang="fr-FR" altLang="fr-FR" sz="1600" dirty="0">
                <a:solidFill>
                  <a:srgbClr val="A9B7C6"/>
                </a:solidFill>
                <a:latin typeface="JetBrains Mono"/>
              </a:rPr>
              <a:t>}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086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 Reactively</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56D72728-6582-4061-8B4F-5E6AD71FDE00}"/>
              </a:ext>
            </a:extLst>
          </p:cNvPr>
          <p:cNvSpPr>
            <a:spLocks noChangeArrowheads="1"/>
          </p:cNvSpPr>
          <p:nvPr/>
        </p:nvSpPr>
        <p:spPr bwMode="auto">
          <a:xfrm>
            <a:off x="759852" y="2580353"/>
            <a:ext cx="384259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br>
              <a:rPr kumimoji="0" lang="fr-FR" altLang="fr-FR" sz="1600" b="0" i="0" u="none" strike="noStrike" cap="none" normalizeH="0" baseline="0" dirty="0">
                <a:ln>
                  <a:noFill/>
                </a:ln>
                <a:solidFill>
                  <a:srgbClr val="9876AA"/>
                </a:solidFill>
                <a:effectLst/>
                <a:latin typeface="JetBrains Mono"/>
              </a:rPr>
            </a:b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params:Params</a:t>
            </a:r>
            <a:r>
              <a:rPr kumimoji="0" lang="fr-FR" altLang="fr-FR" sz="1600" b="0" i="0" u="none" strike="noStrike" cap="none" normalizeH="0" baseline="0" dirty="0">
                <a:ln>
                  <a:noFill/>
                </a:ln>
                <a:solidFill>
                  <a:srgbClr val="A9B7C6"/>
                </a:solidFill>
                <a:effectLst/>
                <a:latin typeface="JetBrains Mono"/>
              </a:rPr>
              <a:t>)=&gt;{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params[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404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QueryParams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0CAD7CF5-FA51-49D7-AFCC-03D9C96A3A4A}"/>
              </a:ext>
            </a:extLst>
          </p:cNvPr>
          <p:cNvSpPr/>
          <p:nvPr/>
        </p:nvSpPr>
        <p:spPr>
          <a:xfrm>
            <a:off x="266043" y="2898464"/>
            <a:ext cx="9613861"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2EDB513-BF00-474B-84D3-001B92703573}"/>
              </a:ext>
            </a:extLst>
          </p:cNvPr>
          <p:cNvSpPr/>
          <p:nvPr/>
        </p:nvSpPr>
        <p:spPr>
          <a:xfrm>
            <a:off x="475677" y="4618146"/>
            <a:ext cx="6096000" cy="1002262"/>
          </a:xfrm>
          <a:prstGeom prst="rect">
            <a:avLst/>
          </a:prstGeom>
        </p:spPr>
        <p:txBody>
          <a:bodyPr>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How to access these values: </a:t>
            </a:r>
            <a:endParaRPr lang="fr-MA"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Bef>
                <a:spcPts val="1200"/>
              </a:spcBef>
              <a:spcAft>
                <a:spcPts val="1200"/>
              </a:spcAft>
            </a:pPr>
            <a:r>
              <a:rPr lang="en-US" sz="2000" dirty="0">
                <a:latin typeface="Arial" panose="020B0604020202020204" pitchFamily="34" charset="0"/>
                <a:ea typeface="Calibri" panose="020F0502020204030204" pitchFamily="34" charset="0"/>
                <a:cs typeface="Times New Roman" panose="02020603050405020304" pitchFamily="18" charset="0"/>
              </a:rPr>
              <a:t>With observable:</a:t>
            </a:r>
            <a:endParaRPr lang="en-US" dirty="0"/>
          </a:p>
        </p:txBody>
      </p:sp>
      <p:sp>
        <p:nvSpPr>
          <p:cNvPr id="3" name="Rectangle 1">
            <a:extLst>
              <a:ext uri="{FF2B5EF4-FFF2-40B4-BE49-F238E27FC236}">
                <a16:creationId xmlns:a16="http://schemas.microsoft.com/office/drawing/2014/main" id="{34FAEBE7-1000-4641-AC18-BBD33359EA8B}"/>
              </a:ext>
            </a:extLst>
          </p:cNvPr>
          <p:cNvSpPr>
            <a:spLocks noChangeArrowheads="1"/>
          </p:cNvSpPr>
          <p:nvPr/>
        </p:nvSpPr>
        <p:spPr bwMode="auto">
          <a:xfrm>
            <a:off x="680321" y="2312697"/>
            <a:ext cx="589135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&lt;a </a:t>
            </a:r>
            <a:r>
              <a:rPr kumimoji="0" lang="fr-FR" altLang="fr-FR" sz="1600" b="0" i="0" u="none" strike="noStrike" cap="none" normalizeH="0" baseline="0">
                <a:ln>
                  <a:noFill/>
                </a:ln>
                <a:solidFill>
                  <a:srgbClr val="9876AA"/>
                </a:solidFill>
                <a:effectLst/>
                <a:latin typeface="JetBrains Mono"/>
              </a:rPr>
              <a:t>[routerLink]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BABABA"/>
                </a:solidFill>
                <a:effectLst/>
                <a:latin typeface="JetBrains Mono"/>
              </a:rPr>
              <a:t>  </a:t>
            </a:r>
            <a:r>
              <a:rPr kumimoji="0" lang="fr-FR" altLang="fr-FR" sz="1600" b="0" i="0" u="none" strike="noStrike" cap="none" normalizeH="0" baseline="0">
                <a:ln>
                  <a:noFill/>
                </a:ln>
                <a:solidFill>
                  <a:srgbClr val="9876AA"/>
                </a:solidFill>
                <a:effectLst/>
                <a:latin typeface="JetBrains Mono"/>
              </a:rPr>
              <a:t>[queryParams]</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allowEdit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'1'</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&gt;&lt;/a&gt;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7EB08B01-2CCA-4F24-8B3E-5BF8C99B2F88}"/>
              </a:ext>
            </a:extLst>
          </p:cNvPr>
          <p:cNvSpPr>
            <a:spLocks noChangeArrowheads="1"/>
          </p:cNvSpPr>
          <p:nvPr/>
        </p:nvSpPr>
        <p:spPr bwMode="auto">
          <a:xfrm>
            <a:off x="680321" y="3546272"/>
            <a:ext cx="5459187"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.router.</a:t>
            </a:r>
            <a:r>
              <a:rPr kumimoji="0" lang="fr-FR" altLang="fr-FR" sz="1600" b="0" i="0" u="none" strike="noStrike" cap="none" normalizeH="0" baseline="0" dirty="0" err="1">
                <a:ln>
                  <a:noFill/>
                </a:ln>
                <a:solidFill>
                  <a:srgbClr val="FFC66D"/>
                </a:solidFill>
                <a:effectLst/>
                <a:latin typeface="JetBrains Mono"/>
              </a:rPr>
              <a:t>navigate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allowEdit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'1'</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B2E619A-585C-4680-92B9-38044B7B36FF}"/>
              </a:ext>
            </a:extLst>
          </p:cNvPr>
          <p:cNvSpPr>
            <a:spLocks noChangeArrowheads="1"/>
          </p:cNvSpPr>
          <p:nvPr/>
        </p:nvSpPr>
        <p:spPr bwMode="auto">
          <a:xfrm>
            <a:off x="4014604" y="4651359"/>
            <a:ext cx="294529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.route.</a:t>
            </a:r>
            <a:r>
              <a:rPr kumimoji="0" lang="fr-FR" altLang="fr-FR" sz="1600" b="0" i="0" u="none" strike="noStrike" cap="none" normalizeH="0" baseline="0">
                <a:ln>
                  <a:noFill/>
                </a:ln>
                <a:solidFill>
                  <a:srgbClr val="9876AA"/>
                </a:solidFill>
                <a:effectLst/>
                <a:latin typeface="JetBrains Mono"/>
              </a:rPr>
              <a:t>snapshot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queryParams</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EDA3706C-85D9-4080-8C5A-69128F4E0451}"/>
              </a:ext>
            </a:extLst>
          </p:cNvPr>
          <p:cNvSpPr>
            <a:spLocks noChangeArrowheads="1"/>
          </p:cNvSpPr>
          <p:nvPr/>
        </p:nvSpPr>
        <p:spPr bwMode="auto">
          <a:xfrm>
            <a:off x="3908805" y="5329538"/>
            <a:ext cx="315689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318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030360" y="2459504"/>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5</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8"/>
            <a:ext cx="7475730" cy="113627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November 2017</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Build optimizations </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improvements of the </a:t>
            </a:r>
            <a:r>
              <a:rPr lang="en-US" b="1" dirty="0" err="1">
                <a:latin typeface="Roboto" panose="02000000000000000000" pitchFamily="2" charset="0"/>
                <a:ea typeface="Roboto" panose="02000000000000000000" pitchFamily="2" charset="0"/>
              </a:rPr>
              <a:t>perfs</a:t>
            </a:r>
            <a:endParaRPr lang="en-US"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dirty="0"/>
              <a:t>Compiler </a:t>
            </a:r>
            <a:r>
              <a:rPr lang="fr-MA" dirty="0" err="1"/>
              <a:t>Improvements</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9604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a:t>Redirecting and Wildcard Routes</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0" name="Rectangle 9">
            <a:extLst>
              <a:ext uri="{FF2B5EF4-FFF2-40B4-BE49-F238E27FC236}">
                <a16:creationId xmlns:a16="http://schemas.microsoft.com/office/drawing/2014/main" id="{724536E0-47D2-42DD-85C7-1455B703A8A7}"/>
              </a:ext>
            </a:extLst>
          </p:cNvPr>
          <p:cNvSpPr/>
          <p:nvPr/>
        </p:nvSpPr>
        <p:spPr>
          <a:xfrm>
            <a:off x="749788" y="4307836"/>
            <a:ext cx="9474926" cy="400110"/>
          </a:xfrm>
          <a:prstGeom prst="rect">
            <a:avLst/>
          </a:prstGeom>
        </p:spPr>
        <p:txBody>
          <a:bodyPr wrap="square">
            <a:spAutoFit/>
          </a:bodyPr>
          <a:lstStyle/>
          <a:p>
            <a:r>
              <a:rPr lang="fr-MA" sz="2000" dirty="0"/>
              <a:t>The </a:t>
            </a:r>
            <a:r>
              <a:rPr lang="fr-MA" sz="2000" dirty="0" err="1"/>
              <a:t>path</a:t>
            </a:r>
            <a:r>
              <a:rPr lang="fr-MA" sz="2000" dirty="0"/>
              <a:t>:'**' must </a:t>
            </a:r>
            <a:r>
              <a:rPr lang="fr-MA" sz="2000" dirty="0" err="1"/>
              <a:t>be</a:t>
            </a:r>
            <a:r>
              <a:rPr lang="fr-MA" sz="2000" dirty="0"/>
              <a:t> the last route in the </a:t>
            </a:r>
            <a:r>
              <a:rPr lang="fr-MA" sz="2000" dirty="0" err="1"/>
              <a:t>appRoutes</a:t>
            </a:r>
            <a:endParaRPr lang="fr-MA" sz="2000" dirty="0"/>
          </a:p>
        </p:txBody>
      </p:sp>
      <p:sp>
        <p:nvSpPr>
          <p:cNvPr id="8" name="Rectangle 1">
            <a:extLst>
              <a:ext uri="{FF2B5EF4-FFF2-40B4-BE49-F238E27FC236}">
                <a16:creationId xmlns:a16="http://schemas.microsoft.com/office/drawing/2014/main" id="{3D5DC5E8-4234-489F-BEC2-70FDEDFCB027}"/>
              </a:ext>
            </a:extLst>
          </p:cNvPr>
          <p:cNvSpPr>
            <a:spLocks noChangeArrowheads="1"/>
          </p:cNvSpPr>
          <p:nvPr/>
        </p:nvSpPr>
        <p:spPr bwMode="auto">
          <a:xfrm>
            <a:off x="749788" y="2785906"/>
            <a:ext cx="5001754"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'not-found'</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:PageNotFoundComponent}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redirectTo</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'/not-found’}</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1648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a:t>Guards</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5DC6C03D-9E50-4EBB-9516-FD9D3936FF03}"/>
              </a:ext>
            </a:extLst>
          </p:cNvPr>
          <p:cNvSpPr/>
          <p:nvPr/>
        </p:nvSpPr>
        <p:spPr>
          <a:xfrm>
            <a:off x="546971" y="2229535"/>
            <a:ext cx="8606554" cy="646331"/>
          </a:xfrm>
          <a:prstGeom prst="rect">
            <a:avLst/>
          </a:prstGeom>
        </p:spPr>
        <p:txBody>
          <a:bodyPr wrap="square">
            <a:spAutoFit/>
          </a:bodyPr>
          <a:lstStyle/>
          <a:p>
            <a:r>
              <a:rPr lang="fr-MA" dirty="0"/>
              <a:t>"</a:t>
            </a:r>
            <a:r>
              <a:rPr lang="fr-MA" dirty="0" err="1"/>
              <a:t>Guards</a:t>
            </a:r>
            <a:r>
              <a:rPr lang="fr-MA" dirty="0"/>
              <a:t>" are </a:t>
            </a:r>
            <a:r>
              <a:rPr lang="fr-MA" dirty="0" err="1"/>
              <a:t>used</a:t>
            </a:r>
            <a:r>
              <a:rPr lang="fr-MA" dirty="0"/>
              <a:t> to control </a:t>
            </a:r>
            <a:r>
              <a:rPr lang="fr-MA" dirty="0" err="1"/>
              <a:t>access</a:t>
            </a:r>
            <a:r>
              <a:rPr lang="fr-MA" dirty="0"/>
              <a:t> to a "route" (e.g. </a:t>
            </a:r>
            <a:r>
              <a:rPr lang="fr-MA" dirty="0" err="1"/>
              <a:t>authorization</a:t>
            </a:r>
            <a:r>
              <a:rPr lang="fr-MA" dirty="0"/>
              <a:t>) or </a:t>
            </a:r>
            <a:r>
              <a:rPr lang="fr-MA" dirty="0" err="1"/>
              <a:t>departure</a:t>
            </a:r>
            <a:r>
              <a:rPr lang="fr-MA" dirty="0"/>
              <a:t> </a:t>
            </a:r>
            <a:r>
              <a:rPr lang="fr-MA" dirty="0" err="1"/>
              <a:t>from</a:t>
            </a:r>
            <a:r>
              <a:rPr lang="fr-MA" dirty="0"/>
              <a:t> a "route".</a:t>
            </a:r>
          </a:p>
        </p:txBody>
      </p:sp>
      <p:sp>
        <p:nvSpPr>
          <p:cNvPr id="8" name="Rectangle 7">
            <a:extLst>
              <a:ext uri="{FF2B5EF4-FFF2-40B4-BE49-F238E27FC236}">
                <a16:creationId xmlns:a16="http://schemas.microsoft.com/office/drawing/2014/main" id="{3BAB3DE7-CB2A-4654-83D7-E2B1BD35EE55}"/>
              </a:ext>
            </a:extLst>
          </p:cNvPr>
          <p:cNvSpPr/>
          <p:nvPr/>
        </p:nvSpPr>
        <p:spPr>
          <a:xfrm>
            <a:off x="727662" y="3376442"/>
            <a:ext cx="1669047" cy="369332"/>
          </a:xfrm>
          <a:prstGeom prst="rect">
            <a:avLst/>
          </a:prstGeom>
        </p:spPr>
        <p:txBody>
          <a:bodyPr wrap="none">
            <a:spAutoFit/>
          </a:bodyPr>
          <a:lstStyle/>
          <a:p>
            <a:r>
              <a:rPr lang="fr-MA" dirty="0"/>
              <a:t>Configuration:</a:t>
            </a:r>
          </a:p>
        </p:txBody>
      </p:sp>
      <p:sp>
        <p:nvSpPr>
          <p:cNvPr id="9" name="Rectangle 8">
            <a:extLst>
              <a:ext uri="{FF2B5EF4-FFF2-40B4-BE49-F238E27FC236}">
                <a16:creationId xmlns:a16="http://schemas.microsoft.com/office/drawing/2014/main" id="{AB9A58E3-27AB-47C9-AEE5-59128D5AB717}"/>
              </a:ext>
            </a:extLst>
          </p:cNvPr>
          <p:cNvSpPr/>
          <p:nvPr/>
        </p:nvSpPr>
        <p:spPr>
          <a:xfrm>
            <a:off x="680321" y="4246350"/>
            <a:ext cx="6096000" cy="369332"/>
          </a:xfrm>
          <a:prstGeom prst="rect">
            <a:avLst/>
          </a:prstGeom>
        </p:spPr>
        <p:txBody>
          <a:bodyPr>
            <a:spAutoFit/>
          </a:bodyPr>
          <a:lstStyle/>
          <a:p>
            <a:r>
              <a:rPr lang="fr-MA" dirty="0"/>
              <a:t>The "</a:t>
            </a:r>
            <a:r>
              <a:rPr lang="fr-MA" dirty="0" err="1"/>
              <a:t>Guards</a:t>
            </a:r>
            <a:r>
              <a:rPr lang="fr-MA" dirty="0"/>
              <a:t>" are </a:t>
            </a:r>
            <a:r>
              <a:rPr lang="fr-MA" dirty="0" err="1"/>
              <a:t>added</a:t>
            </a:r>
            <a:r>
              <a:rPr lang="fr-MA" dirty="0"/>
              <a:t>  in "</a:t>
            </a:r>
            <a:r>
              <a:rPr lang="fr-MA" dirty="0" err="1"/>
              <a:t>Routing</a:t>
            </a:r>
            <a:r>
              <a:rPr lang="fr-MA" dirty="0"/>
              <a:t>" configuration:</a:t>
            </a:r>
          </a:p>
        </p:txBody>
      </p:sp>
      <p:sp>
        <p:nvSpPr>
          <p:cNvPr id="10" name="Rectangle 1">
            <a:extLst>
              <a:ext uri="{FF2B5EF4-FFF2-40B4-BE49-F238E27FC236}">
                <a16:creationId xmlns:a16="http://schemas.microsoft.com/office/drawing/2014/main" id="{A290E155-8B47-4373-B62B-008B2CF5D031}"/>
              </a:ext>
            </a:extLst>
          </p:cNvPr>
          <p:cNvSpPr>
            <a:spLocks noChangeArrowheads="1"/>
          </p:cNvSpPr>
          <p:nvPr/>
        </p:nvSpPr>
        <p:spPr bwMode="auto">
          <a:xfrm>
            <a:off x="727662" y="4946981"/>
            <a:ext cx="736111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'classrooms'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ClassroomComponent</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9876AA"/>
                </a:solidFill>
                <a:effectLst/>
                <a:latin typeface="JetBrains Mono"/>
              </a:rPr>
              <a:t>canActivate</a:t>
            </a:r>
            <a:r>
              <a:rPr kumimoji="0" lang="fr-FR" altLang="fr-FR" sz="1600" b="0" i="0" u="none" strike="noStrike" cap="none" normalizeH="0" baseline="0">
                <a:ln>
                  <a:noFill/>
                </a:ln>
                <a:solidFill>
                  <a:srgbClr val="A9B7C6"/>
                </a:solidFill>
                <a:effectLst/>
                <a:latin typeface="JetBrains Mono"/>
              </a:rPr>
              <a:t>:[IsSignedInGuard]}</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719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err="1"/>
              <a:t>CanActivate</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1" name="Rectangle 10">
            <a:extLst>
              <a:ext uri="{FF2B5EF4-FFF2-40B4-BE49-F238E27FC236}">
                <a16:creationId xmlns:a16="http://schemas.microsoft.com/office/drawing/2014/main" id="{A46915F3-3450-46BF-AF1A-E9C7A64EF678}"/>
              </a:ext>
            </a:extLst>
          </p:cNvPr>
          <p:cNvSpPr/>
          <p:nvPr/>
        </p:nvSpPr>
        <p:spPr>
          <a:xfrm>
            <a:off x="556495" y="2084801"/>
            <a:ext cx="11335671" cy="1477328"/>
          </a:xfrm>
          <a:prstGeom prst="rect">
            <a:avLst/>
          </a:prstGeom>
        </p:spPr>
        <p:txBody>
          <a:bodyPr wrap="square">
            <a:spAutoFit/>
          </a:bodyPr>
          <a:lstStyle/>
          <a:p>
            <a:r>
              <a:rPr lang="fr-MA" dirty="0"/>
              <a:t>An activation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CanActivate</a:t>
            </a:r>
            <a:r>
              <a:rPr lang="fr-MA" dirty="0"/>
              <a:t> interface.</a:t>
            </a:r>
          </a:p>
          <a:p>
            <a:endParaRPr lang="fr-MA" dirty="0"/>
          </a:p>
          <a:p>
            <a:r>
              <a:rPr lang="fr-MA" dirty="0"/>
              <a:t>This service must </a:t>
            </a:r>
            <a:r>
              <a:rPr lang="fr-MA" dirty="0" err="1"/>
              <a:t>therefore</a:t>
            </a:r>
            <a:r>
              <a:rPr lang="fr-MA" dirty="0"/>
              <a:t> </a:t>
            </a:r>
            <a:r>
              <a:rPr lang="fr-MA" dirty="0" err="1"/>
              <a:t>implement</a:t>
            </a:r>
            <a:r>
              <a:rPr lang="fr-MA" dirty="0"/>
              <a:t> the </a:t>
            </a:r>
            <a:r>
              <a:rPr lang="fr-MA" dirty="0" err="1"/>
              <a:t>canActivate</a:t>
            </a:r>
            <a:r>
              <a:rPr lang="fr-MA" dirty="0"/>
              <a:t> </a:t>
            </a:r>
            <a:r>
              <a:rPr lang="fr-MA" dirty="0" err="1"/>
              <a:t>method</a:t>
            </a:r>
            <a:r>
              <a:rPr lang="fr-MA" dirty="0"/>
              <a:t> </a:t>
            </a:r>
            <a:r>
              <a:rPr lang="fr-MA" dirty="0" err="1"/>
              <a:t>which</a:t>
            </a:r>
            <a:r>
              <a:rPr lang="fr-MA" dirty="0"/>
              <a:t> </a:t>
            </a:r>
            <a:r>
              <a:rPr lang="fr-MA" dirty="0" err="1"/>
              <a:t>is</a:t>
            </a:r>
            <a:r>
              <a:rPr lang="fr-MA" dirty="0"/>
              <a:t> </a:t>
            </a:r>
            <a:r>
              <a:rPr lang="fr-MA" dirty="0" err="1"/>
              <a:t>called</a:t>
            </a:r>
            <a:r>
              <a:rPr lang="fr-MA" dirty="0"/>
              <a:t> on </a:t>
            </a:r>
            <a:r>
              <a:rPr lang="fr-MA" dirty="0" err="1"/>
              <a:t>each</a:t>
            </a:r>
            <a:r>
              <a:rPr lang="fr-MA" dirty="0"/>
              <a:t> </a:t>
            </a:r>
            <a:r>
              <a:rPr lang="fr-MA" dirty="0" err="1"/>
              <a:t>request</a:t>
            </a:r>
            <a:r>
              <a:rPr lang="fr-MA" dirty="0"/>
              <a:t> for </a:t>
            </a:r>
            <a:r>
              <a:rPr lang="fr-MA" dirty="0" err="1"/>
              <a:t>access</a:t>
            </a:r>
            <a:r>
              <a:rPr lang="fr-MA" dirty="0"/>
              <a:t> to the "route"; </a:t>
            </a:r>
            <a:r>
              <a:rPr lang="fr-MA" dirty="0" err="1"/>
              <a:t>it</a:t>
            </a:r>
            <a:r>
              <a:rPr lang="fr-MA" dirty="0"/>
              <a:t> must </a:t>
            </a:r>
            <a:r>
              <a:rPr lang="fr-MA" dirty="0" err="1"/>
              <a:t>then</a:t>
            </a:r>
            <a:r>
              <a:rPr lang="fr-MA" dirty="0"/>
              <a:t> return a value of type </a:t>
            </a:r>
            <a:r>
              <a:rPr lang="fr-MA" dirty="0" err="1"/>
              <a:t>boolean</a:t>
            </a:r>
            <a:r>
              <a:rPr lang="fr-MA" dirty="0"/>
              <a:t> or Promise &lt;</a:t>
            </a:r>
            <a:r>
              <a:rPr lang="fr-MA" dirty="0" err="1"/>
              <a:t>boolean</a:t>
            </a:r>
            <a:r>
              <a:rPr lang="fr-MA" dirty="0"/>
              <a:t>&gt; or Observable &lt;</a:t>
            </a:r>
            <a:r>
              <a:rPr lang="fr-MA" dirty="0" err="1"/>
              <a:t>boolean</a:t>
            </a:r>
            <a:r>
              <a:rPr lang="fr-MA" dirty="0"/>
              <a:t>&gt; </a:t>
            </a:r>
            <a:r>
              <a:rPr lang="fr-MA" dirty="0" err="1"/>
              <a:t>indicating</a:t>
            </a:r>
            <a:r>
              <a:rPr lang="fr-MA" dirty="0"/>
              <a:t> </a:t>
            </a:r>
            <a:r>
              <a:rPr lang="fr-MA" dirty="0" err="1"/>
              <a:t>whether</a:t>
            </a:r>
            <a:r>
              <a:rPr lang="fr-MA" dirty="0"/>
              <a:t> </a:t>
            </a:r>
            <a:r>
              <a:rPr lang="fr-MA" dirty="0" err="1"/>
              <a:t>access</a:t>
            </a:r>
            <a:r>
              <a:rPr lang="fr-MA" dirty="0"/>
              <a:t> to the "route" </a:t>
            </a:r>
            <a:r>
              <a:rPr lang="fr-MA" dirty="0" err="1"/>
              <a:t>is</a:t>
            </a:r>
            <a:r>
              <a:rPr lang="fr-MA" dirty="0"/>
              <a:t> </a:t>
            </a:r>
            <a:r>
              <a:rPr lang="fr-MA" dirty="0" err="1"/>
              <a:t>authorized</a:t>
            </a:r>
            <a:r>
              <a:rPr lang="fr-MA" dirty="0"/>
              <a:t> or not.</a:t>
            </a:r>
          </a:p>
        </p:txBody>
      </p:sp>
      <p:sp>
        <p:nvSpPr>
          <p:cNvPr id="12" name="Rectangle 1">
            <a:extLst>
              <a:ext uri="{FF2B5EF4-FFF2-40B4-BE49-F238E27FC236}">
                <a16:creationId xmlns:a16="http://schemas.microsoft.com/office/drawing/2014/main" id="{83779691-BE32-4A7E-9019-1874C1854B91}"/>
              </a:ext>
            </a:extLst>
          </p:cNvPr>
          <p:cNvSpPr>
            <a:spLocks noChangeArrowheads="1"/>
          </p:cNvSpPr>
          <p:nvPr/>
        </p:nvSpPr>
        <p:spPr bwMode="auto">
          <a:xfrm>
            <a:off x="2590800" y="3650993"/>
            <a:ext cx="645503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IsSignedInGuard</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_session</a:t>
            </a:r>
            <a:r>
              <a:rPr kumimoji="0" lang="fr-FR" altLang="fr-FR" sz="1600" b="0" i="0" u="none" strike="noStrike" cap="none" normalizeH="0" baseline="0" dirty="0">
                <a:ln>
                  <a:noFill/>
                </a:ln>
                <a:solidFill>
                  <a:srgbClr val="A9B7C6"/>
                </a:solidFill>
                <a:effectLst/>
                <a:latin typeface="JetBrains Mono"/>
              </a:rPr>
              <a:t>: Session)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(route: </a:t>
            </a:r>
            <a:r>
              <a:rPr kumimoji="0" lang="fr-FR" altLang="fr-FR" sz="1600" b="0" i="0" u="none" strike="noStrike" cap="none" normalizeH="0" baseline="0" dirty="0" err="1">
                <a:ln>
                  <a:noFill/>
                </a:ln>
                <a:solidFill>
                  <a:srgbClr val="A9B7C6"/>
                </a:solidFill>
                <a:effectLst/>
                <a:latin typeface="JetBrains Mono"/>
              </a:rPr>
              <a:t>ActivatedRouteSnapshot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state: </a:t>
            </a:r>
            <a:r>
              <a:rPr kumimoji="0" lang="fr-FR" altLang="fr-FR" sz="1600" b="0" i="0" u="none" strike="noStrike" cap="none" normalizeH="0" baseline="0" dirty="0" err="1">
                <a:ln>
                  <a:noFill/>
                </a:ln>
                <a:solidFill>
                  <a:srgbClr val="A9B7C6"/>
                </a:solidFill>
                <a:effectLst/>
                <a:latin typeface="JetBrains Mono"/>
              </a:rPr>
              <a:t>RouterStateSnapshot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_</a:t>
            </a:r>
            <a:r>
              <a:rPr kumimoji="0" lang="fr-FR" altLang="fr-FR" sz="1600" b="0" i="0" u="none" strike="noStrike" cap="none" normalizeH="0" baseline="0" dirty="0" err="1">
                <a:ln>
                  <a:noFill/>
                </a:ln>
                <a:solidFill>
                  <a:srgbClr val="9876AA"/>
                </a:solidFill>
                <a:effectLst/>
                <a:latin typeface="JetBrains Mono"/>
              </a:rPr>
              <a:t>session</a:t>
            </a:r>
            <a:r>
              <a:rPr kumimoji="0" lang="fr-FR" altLang="fr-FR" sz="1600" b="0" i="0" u="none" strike="noStrike" cap="none" normalizeH="0" baseline="0" dirty="0" err="1">
                <a:ln>
                  <a:noFill/>
                </a:ln>
                <a:solidFill>
                  <a:srgbClr val="A9B7C6"/>
                </a:solidFill>
                <a:effectLst/>
                <a:latin typeface="JetBrains Mono"/>
              </a:rPr>
              <a:t>.isSignedIn</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18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err="1"/>
              <a:t>CanDeactivate</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FEFFA7DA-71CD-428E-82DA-C9A7BBFF65E2}"/>
              </a:ext>
            </a:extLst>
          </p:cNvPr>
          <p:cNvSpPr/>
          <p:nvPr/>
        </p:nvSpPr>
        <p:spPr>
          <a:xfrm>
            <a:off x="680320" y="2084801"/>
            <a:ext cx="11092579" cy="1477328"/>
          </a:xfrm>
          <a:prstGeom prst="rect">
            <a:avLst/>
          </a:prstGeom>
        </p:spPr>
        <p:txBody>
          <a:bodyPr wrap="square">
            <a:spAutoFit/>
          </a:bodyPr>
          <a:lstStyle/>
          <a:p>
            <a:r>
              <a:rPr lang="fr-MA" dirty="0"/>
              <a:t>A </a:t>
            </a:r>
            <a:r>
              <a:rPr lang="fr-MA" dirty="0" err="1"/>
              <a:t>deactivation</a:t>
            </a:r>
            <a:r>
              <a:rPr lang="fr-MA" dirty="0"/>
              <a:t>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CanDeactivate</a:t>
            </a:r>
            <a:r>
              <a:rPr lang="fr-MA" dirty="0"/>
              <a:t> interface.</a:t>
            </a:r>
          </a:p>
          <a:p>
            <a:r>
              <a:rPr lang="en-US" dirty="0"/>
              <a:t>This service must implement the </a:t>
            </a:r>
            <a:r>
              <a:rPr lang="en-US" dirty="0" err="1"/>
              <a:t>canDeactivate</a:t>
            </a:r>
            <a:r>
              <a:rPr lang="en-US" dirty="0"/>
              <a:t> method.</a:t>
            </a:r>
          </a:p>
          <a:p>
            <a:r>
              <a:rPr lang="en-US" dirty="0"/>
              <a:t>This method is called whenever the user wishes to leave the route. it must then return a value of type </a:t>
            </a:r>
            <a:r>
              <a:rPr lang="en-US" dirty="0" err="1"/>
              <a:t>boolean</a:t>
            </a:r>
            <a:r>
              <a:rPr lang="en-US" dirty="0"/>
              <a:t> or Promise &lt;</a:t>
            </a:r>
            <a:r>
              <a:rPr lang="en-US" dirty="0" err="1"/>
              <a:t>boolean</a:t>
            </a:r>
            <a:r>
              <a:rPr lang="en-US" dirty="0"/>
              <a:t>&gt; or Observable &lt;</a:t>
            </a:r>
            <a:r>
              <a:rPr lang="en-US" dirty="0" err="1"/>
              <a:t>boolean</a:t>
            </a:r>
            <a:r>
              <a:rPr lang="en-US" dirty="0"/>
              <a:t>&gt; indicating whether access to the "route" is authorized or not.</a:t>
            </a:r>
            <a:endParaRPr lang="fr-MA" dirty="0"/>
          </a:p>
        </p:txBody>
      </p:sp>
      <p:sp>
        <p:nvSpPr>
          <p:cNvPr id="8" name="Rectangle 1">
            <a:extLst>
              <a:ext uri="{FF2B5EF4-FFF2-40B4-BE49-F238E27FC236}">
                <a16:creationId xmlns:a16="http://schemas.microsoft.com/office/drawing/2014/main" id="{8E89D9C0-6440-49D1-9B89-27F4560FACF8}"/>
              </a:ext>
            </a:extLst>
          </p:cNvPr>
          <p:cNvSpPr>
            <a:spLocks noChangeArrowheads="1"/>
          </p:cNvSpPr>
          <p:nvPr/>
        </p:nvSpPr>
        <p:spPr bwMode="auto">
          <a:xfrm>
            <a:off x="381000" y="3727598"/>
            <a:ext cx="8397107"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BBB529"/>
                </a:solidFill>
                <a:effectLst/>
                <a:latin typeface="JetBrains Mono"/>
              </a:rPr>
              <a:t>@Injectable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providedIn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'root'</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IsNotDirtyGuard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CanDeactivate&lt;ProfileViewComponent&gt;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canDeactivate</a:t>
            </a:r>
            <a:r>
              <a:rPr kumimoji="0" lang="fr-FR" altLang="fr-FR" sz="1600" b="0" i="0" u="none" strike="noStrike" cap="none" normalizeH="0" baseline="0">
                <a:ln>
                  <a:noFill/>
                </a:ln>
                <a:solidFill>
                  <a:srgbClr val="A9B7C6"/>
                </a:solidFill>
                <a:effectLst/>
                <a:latin typeface="JetBrains Mono"/>
              </a:rPr>
              <a:t>(component: ProfileViewComponent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currentRoute: ActivatedRouteSnapshot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currentState: RouterStateSnapshot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nextState?: RouterStateSnapshot): Observable&lt;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Promise&lt;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a:t>
            </a:r>
            <a:r>
              <a:rPr kumimoji="0" lang="fr-FR" altLang="fr-FR" sz="1600" b="0" i="0" u="none" strike="noStrike" cap="none" normalizeH="0" baseline="0">
                <a:ln>
                  <a:noFill/>
                </a:ln>
                <a:solidFill>
                  <a:srgbClr val="CC7832"/>
                </a:solidFill>
                <a:effectLst/>
                <a:latin typeface="JetBrains Mono"/>
              </a:rPr>
              <a:t>boolean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component.</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5982F8C4-C003-481A-8305-05DB9E6A2496}"/>
              </a:ext>
            </a:extLst>
          </p:cNvPr>
          <p:cNvSpPr>
            <a:spLocks noChangeArrowheads="1"/>
          </p:cNvSpPr>
          <p:nvPr/>
        </p:nvSpPr>
        <p:spPr bwMode="auto">
          <a:xfrm>
            <a:off x="8848725" y="4215081"/>
            <a:ext cx="326108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ProfileViewComponent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false;</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871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Lazy</a:t>
            </a:r>
            <a:r>
              <a:rPr lang="fr-MA" dirty="0"/>
              <a:t> </a:t>
            </a:r>
            <a:r>
              <a:rPr lang="fr-MA" dirty="0" err="1"/>
              <a:t>Loading</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0" name="Rectangle 9">
            <a:extLst>
              <a:ext uri="{FF2B5EF4-FFF2-40B4-BE49-F238E27FC236}">
                <a16:creationId xmlns:a16="http://schemas.microsoft.com/office/drawing/2014/main" id="{19117712-7747-4CEA-9DF1-09245102C3C9}"/>
              </a:ext>
            </a:extLst>
          </p:cNvPr>
          <p:cNvSpPr/>
          <p:nvPr/>
        </p:nvSpPr>
        <p:spPr>
          <a:xfrm>
            <a:off x="680321" y="2485363"/>
            <a:ext cx="10107054" cy="2585323"/>
          </a:xfrm>
          <a:prstGeom prst="rect">
            <a:avLst/>
          </a:prstGeom>
        </p:spPr>
        <p:txBody>
          <a:bodyPr wrap="square">
            <a:spAutoFit/>
          </a:bodyPr>
          <a:lstStyle/>
          <a:p>
            <a:r>
              <a:rPr lang="fr-MA" dirty="0" err="1"/>
              <a:t>When</a:t>
            </a:r>
            <a:r>
              <a:rPr lang="fr-MA" dirty="0"/>
              <a:t> the application starts, Angular </a:t>
            </a:r>
            <a:r>
              <a:rPr lang="fr-MA" dirty="0" err="1"/>
              <a:t>loads</a:t>
            </a:r>
            <a:r>
              <a:rPr lang="fr-MA" dirty="0"/>
              <a:t> all the modules and all the </a:t>
            </a:r>
            <a:r>
              <a:rPr lang="fr-MA" dirty="0" err="1"/>
              <a:t>entities</a:t>
            </a:r>
            <a:r>
              <a:rPr lang="fr-MA" dirty="0"/>
              <a:t> of the application.</a:t>
            </a:r>
          </a:p>
          <a:p>
            <a:endParaRPr lang="fr-MA" dirty="0"/>
          </a:p>
          <a:p>
            <a:endParaRPr lang="fr-MA" dirty="0"/>
          </a:p>
          <a:p>
            <a:r>
              <a:rPr lang="fr-MA" dirty="0"/>
              <a:t>If the application </a:t>
            </a:r>
            <a:r>
              <a:rPr lang="fr-MA" dirty="0" err="1"/>
              <a:t>is</a:t>
            </a:r>
            <a:r>
              <a:rPr lang="fr-MA" dirty="0"/>
              <a:t> </a:t>
            </a:r>
            <a:r>
              <a:rPr lang="fr-MA" dirty="0" err="1"/>
              <a:t>very</a:t>
            </a:r>
            <a:r>
              <a:rPr lang="fr-MA" dirty="0"/>
              <a:t> large </a:t>
            </a:r>
            <a:r>
              <a:rPr lang="fr-MA" dirty="0" err="1"/>
              <a:t>then</a:t>
            </a:r>
            <a:r>
              <a:rPr lang="fr-MA" dirty="0"/>
              <a:t> the startup </a:t>
            </a:r>
            <a:r>
              <a:rPr lang="fr-MA" dirty="0" err="1"/>
              <a:t>will</a:t>
            </a:r>
            <a:r>
              <a:rPr lang="fr-MA" dirty="0"/>
              <a:t> </a:t>
            </a:r>
            <a:r>
              <a:rPr lang="fr-MA" dirty="0" err="1"/>
              <a:t>be</a:t>
            </a:r>
            <a:r>
              <a:rPr lang="fr-MA" dirty="0"/>
              <a:t> </a:t>
            </a:r>
            <a:r>
              <a:rPr lang="fr-MA" dirty="0" err="1"/>
              <a:t>slower</a:t>
            </a:r>
            <a:r>
              <a:rPr lang="fr-MA" dirty="0"/>
              <a:t>.</a:t>
            </a:r>
          </a:p>
          <a:p>
            <a:endParaRPr lang="fr-MA" dirty="0"/>
          </a:p>
          <a:p>
            <a:endParaRPr lang="fr-MA" dirty="0"/>
          </a:p>
          <a:p>
            <a:r>
              <a:rPr lang="fr-MA" dirty="0"/>
              <a:t>To </a:t>
            </a:r>
            <a:r>
              <a:rPr lang="fr-MA" dirty="0" err="1"/>
              <a:t>avoid</a:t>
            </a:r>
            <a:r>
              <a:rPr lang="fr-MA" dirty="0"/>
              <a:t> </a:t>
            </a:r>
            <a:r>
              <a:rPr lang="fr-MA" dirty="0" err="1"/>
              <a:t>these</a:t>
            </a:r>
            <a:r>
              <a:rPr lang="fr-MA" dirty="0"/>
              <a:t> </a:t>
            </a:r>
            <a:r>
              <a:rPr lang="fr-MA" dirty="0" err="1"/>
              <a:t>scalability</a:t>
            </a:r>
            <a:r>
              <a:rPr lang="fr-MA" dirty="0"/>
              <a:t> </a:t>
            </a:r>
            <a:r>
              <a:rPr lang="fr-MA" dirty="0" err="1"/>
              <a:t>problems</a:t>
            </a:r>
            <a:r>
              <a:rPr lang="fr-MA" dirty="0"/>
              <a:t>, Angular </a:t>
            </a:r>
            <a:r>
              <a:rPr lang="fr-MA" dirty="0" err="1"/>
              <a:t>allows</a:t>
            </a:r>
            <a:r>
              <a:rPr lang="fr-MA" dirty="0"/>
              <a:t> modules to </a:t>
            </a:r>
            <a:r>
              <a:rPr lang="fr-MA" dirty="0" err="1"/>
              <a:t>be</a:t>
            </a:r>
            <a:r>
              <a:rPr lang="fr-MA" dirty="0"/>
              <a:t> </a:t>
            </a:r>
            <a:r>
              <a:rPr lang="fr-MA" dirty="0" err="1"/>
              <a:t>loaded</a:t>
            </a:r>
            <a:r>
              <a:rPr lang="fr-MA" dirty="0"/>
              <a:t> on </a:t>
            </a:r>
            <a:r>
              <a:rPr lang="fr-MA" dirty="0" err="1"/>
              <a:t>demand</a:t>
            </a:r>
            <a:r>
              <a:rPr lang="fr-MA" dirty="0"/>
              <a:t> (i.e. "</a:t>
            </a:r>
            <a:r>
              <a:rPr lang="fr-MA" dirty="0" err="1"/>
              <a:t>Lazy</a:t>
            </a:r>
            <a:r>
              <a:rPr lang="fr-MA" dirty="0"/>
              <a:t> </a:t>
            </a:r>
            <a:r>
              <a:rPr lang="fr-MA" dirty="0" err="1"/>
              <a:t>Loading</a:t>
            </a:r>
            <a:r>
              <a:rPr lang="fr-MA" dirty="0"/>
              <a:t>") in </a:t>
            </a:r>
            <a:r>
              <a:rPr lang="fr-MA" dirty="0" err="1"/>
              <a:t>order</a:t>
            </a:r>
            <a:r>
              <a:rPr lang="fr-MA" dirty="0"/>
              <a:t> </a:t>
            </a:r>
            <a:r>
              <a:rPr lang="en-US" dirty="0"/>
              <a:t>to ease the initial load of the application.</a:t>
            </a:r>
            <a:endParaRPr lang="fr-MA" dirty="0"/>
          </a:p>
        </p:txBody>
      </p:sp>
    </p:spTree>
    <p:extLst>
      <p:ext uri="{BB962C8B-B14F-4D97-AF65-F5344CB8AC3E}">
        <p14:creationId xmlns:p14="http://schemas.microsoft.com/office/powerpoint/2010/main" val="2597059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Lazy</a:t>
            </a:r>
            <a:r>
              <a:rPr lang="fr-MA" dirty="0"/>
              <a:t> </a:t>
            </a:r>
            <a:r>
              <a:rPr lang="fr-MA" dirty="0" err="1"/>
              <a:t>Loading</a:t>
            </a:r>
            <a:r>
              <a:rPr lang="fr-MA" dirty="0"/>
              <a:t> configuration</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2C0B954B-E5C5-4C92-AFC7-79C2337EDB13}"/>
              </a:ext>
            </a:extLst>
          </p:cNvPr>
          <p:cNvSpPr/>
          <p:nvPr/>
        </p:nvSpPr>
        <p:spPr>
          <a:xfrm>
            <a:off x="759851" y="2239060"/>
            <a:ext cx="9146149" cy="369332"/>
          </a:xfrm>
          <a:prstGeom prst="rect">
            <a:avLst/>
          </a:prstGeom>
        </p:spPr>
        <p:txBody>
          <a:bodyPr wrap="square">
            <a:spAutoFit/>
          </a:bodyPr>
          <a:lstStyle/>
          <a:p>
            <a:r>
              <a:rPr lang="fr-MA" dirty="0"/>
              <a:t>The configuration of "</a:t>
            </a:r>
            <a:r>
              <a:rPr lang="fr-MA" dirty="0" err="1"/>
              <a:t>Lazy</a:t>
            </a:r>
            <a:r>
              <a:rPr lang="fr-MA" dirty="0"/>
              <a:t> </a:t>
            </a:r>
            <a:r>
              <a:rPr lang="fr-MA" dirty="0" err="1"/>
              <a:t>Loading</a:t>
            </a:r>
            <a:r>
              <a:rPr lang="fr-MA" dirty="0"/>
              <a:t>" </a:t>
            </a:r>
            <a:r>
              <a:rPr lang="fr-MA" dirty="0" err="1"/>
              <a:t>is</a:t>
            </a:r>
            <a:r>
              <a:rPr lang="fr-MA" dirty="0"/>
              <a:t> </a:t>
            </a:r>
            <a:r>
              <a:rPr lang="fr-MA" dirty="0" err="1"/>
              <a:t>done</a:t>
            </a:r>
            <a:r>
              <a:rPr lang="fr-MA" dirty="0"/>
              <a:t> in the "</a:t>
            </a:r>
            <a:r>
              <a:rPr lang="fr-MA" dirty="0" err="1"/>
              <a:t>Routing</a:t>
            </a:r>
            <a:r>
              <a:rPr lang="fr-MA" dirty="0"/>
              <a:t>"  configuration.</a:t>
            </a:r>
          </a:p>
        </p:txBody>
      </p:sp>
      <p:sp>
        <p:nvSpPr>
          <p:cNvPr id="8" name="Rectangle 7">
            <a:extLst>
              <a:ext uri="{FF2B5EF4-FFF2-40B4-BE49-F238E27FC236}">
                <a16:creationId xmlns:a16="http://schemas.microsoft.com/office/drawing/2014/main" id="{84C066FC-A940-4DB5-9C21-14CB88438E3F}"/>
              </a:ext>
            </a:extLst>
          </p:cNvPr>
          <p:cNvSpPr/>
          <p:nvPr/>
        </p:nvSpPr>
        <p:spPr>
          <a:xfrm>
            <a:off x="838200" y="2772281"/>
            <a:ext cx="9613860" cy="923330"/>
          </a:xfrm>
          <a:prstGeom prst="rect">
            <a:avLst/>
          </a:prstGeom>
        </p:spPr>
        <p:txBody>
          <a:bodyPr wrap="square">
            <a:spAutoFit/>
          </a:bodyPr>
          <a:lstStyle/>
          <a:p>
            <a:r>
              <a:rPr lang="fr-MA" dirty="0"/>
              <a:t>The </a:t>
            </a:r>
            <a:r>
              <a:rPr lang="fr-MA" dirty="0" err="1"/>
              <a:t>AppRoutingModule</a:t>
            </a:r>
            <a:r>
              <a:rPr lang="fr-MA" dirty="0"/>
              <a:t> "</a:t>
            </a:r>
            <a:r>
              <a:rPr lang="fr-MA" dirty="0" err="1"/>
              <a:t>Routing</a:t>
            </a:r>
            <a:r>
              <a:rPr lang="fr-MA" dirty="0"/>
              <a:t>" module can </a:t>
            </a:r>
            <a:r>
              <a:rPr lang="fr-MA" dirty="0" err="1"/>
              <a:t>delegate</a:t>
            </a:r>
            <a:r>
              <a:rPr lang="fr-MA" dirty="0"/>
              <a:t> the "</a:t>
            </a:r>
            <a:r>
              <a:rPr lang="fr-MA" dirty="0" err="1"/>
              <a:t>Routing</a:t>
            </a:r>
            <a:r>
              <a:rPr lang="fr-MA" dirty="0"/>
              <a:t>" management of a part of the application to </a:t>
            </a:r>
            <a:r>
              <a:rPr lang="fr-MA" dirty="0" err="1"/>
              <a:t>another</a:t>
            </a:r>
            <a:r>
              <a:rPr lang="fr-MA" dirty="0"/>
              <a:t> module. This "</a:t>
            </a:r>
            <a:r>
              <a:rPr lang="fr-MA" dirty="0" err="1"/>
              <a:t>Lazy</a:t>
            </a:r>
            <a:r>
              <a:rPr lang="fr-MA" dirty="0"/>
              <a:t> </a:t>
            </a:r>
            <a:r>
              <a:rPr lang="fr-MA" dirty="0" err="1"/>
              <a:t>Loaded</a:t>
            </a:r>
            <a:r>
              <a:rPr lang="fr-MA" dirty="0"/>
              <a:t>" module </a:t>
            </a:r>
            <a:r>
              <a:rPr lang="fr-MA" dirty="0" err="1"/>
              <a:t>will</a:t>
            </a:r>
            <a:r>
              <a:rPr lang="fr-MA" dirty="0"/>
              <a:t> </a:t>
            </a:r>
            <a:r>
              <a:rPr lang="fr-MA" dirty="0" err="1"/>
              <a:t>therefore</a:t>
            </a:r>
            <a:r>
              <a:rPr lang="fr-MA" dirty="0"/>
              <a:t> </a:t>
            </a:r>
            <a:r>
              <a:rPr lang="fr-MA" dirty="0" err="1"/>
              <a:t>be</a:t>
            </a:r>
            <a:r>
              <a:rPr lang="fr-MA" dirty="0"/>
              <a:t> </a:t>
            </a:r>
            <a:r>
              <a:rPr lang="fr-MA" dirty="0" err="1"/>
              <a:t>loaded</a:t>
            </a:r>
            <a:r>
              <a:rPr lang="fr-MA" dirty="0"/>
              <a:t> </a:t>
            </a:r>
            <a:r>
              <a:rPr lang="fr-MA" dirty="0" err="1"/>
              <a:t>asynchronously</a:t>
            </a:r>
            <a:r>
              <a:rPr lang="fr-MA" dirty="0"/>
              <a:t> </a:t>
            </a:r>
            <a:r>
              <a:rPr lang="fr-MA" dirty="0" err="1"/>
              <a:t>when</a:t>
            </a:r>
            <a:r>
              <a:rPr lang="fr-MA" dirty="0"/>
              <a:t> </a:t>
            </a:r>
            <a:r>
              <a:rPr lang="fr-MA" dirty="0" err="1"/>
              <a:t>visiting</a:t>
            </a:r>
            <a:r>
              <a:rPr lang="fr-MA" dirty="0"/>
              <a:t> the "routes" for </a:t>
            </a:r>
            <a:r>
              <a:rPr lang="fr-MA" dirty="0" err="1"/>
              <a:t>which</a:t>
            </a:r>
            <a:r>
              <a:rPr lang="fr-MA" dirty="0"/>
              <a:t> </a:t>
            </a:r>
            <a:r>
              <a:rPr lang="fr-MA" dirty="0" err="1"/>
              <a:t>it</a:t>
            </a:r>
            <a:r>
              <a:rPr lang="fr-MA" dirty="0"/>
              <a:t> </a:t>
            </a:r>
            <a:r>
              <a:rPr lang="fr-MA" dirty="0" err="1"/>
              <a:t>is</a:t>
            </a:r>
            <a:r>
              <a:rPr lang="fr-MA" dirty="0"/>
              <a:t> </a:t>
            </a:r>
            <a:r>
              <a:rPr lang="fr-MA" dirty="0" err="1"/>
              <a:t>responsible</a:t>
            </a:r>
            <a:r>
              <a:rPr lang="fr-MA" dirty="0"/>
              <a:t>.</a:t>
            </a:r>
          </a:p>
        </p:txBody>
      </p:sp>
      <p:sp>
        <p:nvSpPr>
          <p:cNvPr id="9" name="Rectangle 1">
            <a:extLst>
              <a:ext uri="{FF2B5EF4-FFF2-40B4-BE49-F238E27FC236}">
                <a16:creationId xmlns:a16="http://schemas.microsoft.com/office/drawing/2014/main" id="{ECB7B374-EFB2-42A4-B8E7-CF7E0FB1F809}"/>
              </a:ext>
            </a:extLst>
          </p:cNvPr>
          <p:cNvSpPr>
            <a:spLocks noChangeArrowheads="1"/>
          </p:cNvSpPr>
          <p:nvPr/>
        </p:nvSpPr>
        <p:spPr bwMode="auto">
          <a:xfrm>
            <a:off x="838200" y="4095117"/>
            <a:ext cx="7088479"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loadChildren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classroom-routing.module#ClassroomRoutingModule</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A2E30C0A-4C88-475C-BC47-6B27B264E021}"/>
              </a:ext>
            </a:extLst>
          </p:cNvPr>
          <p:cNvSpPr/>
          <p:nvPr/>
        </p:nvSpPr>
        <p:spPr>
          <a:xfrm>
            <a:off x="914399" y="5386685"/>
            <a:ext cx="9613859" cy="646331"/>
          </a:xfrm>
          <a:prstGeom prst="rect">
            <a:avLst/>
          </a:prstGeom>
        </p:spPr>
        <p:txBody>
          <a:bodyPr wrap="square">
            <a:spAutoFit/>
          </a:bodyPr>
          <a:lstStyle/>
          <a:p>
            <a:r>
              <a:rPr lang="fr-MA" dirty="0"/>
              <a:t>This configuration </a:t>
            </a:r>
            <a:r>
              <a:rPr lang="fr-MA" dirty="0" err="1"/>
              <a:t>delegates</a:t>
            </a:r>
            <a:r>
              <a:rPr lang="fr-MA" dirty="0"/>
              <a:t> the "</a:t>
            </a:r>
            <a:r>
              <a:rPr lang="fr-MA" dirty="0" err="1"/>
              <a:t>Routing</a:t>
            </a:r>
            <a:r>
              <a:rPr lang="fr-MA" dirty="0"/>
              <a:t>" of all the /</a:t>
            </a:r>
            <a:r>
              <a:rPr lang="fr-MA" dirty="0" err="1"/>
              <a:t>classrooms</a:t>
            </a:r>
            <a:r>
              <a:rPr lang="fr-MA" dirty="0"/>
              <a:t>/... part of the application to the </a:t>
            </a:r>
            <a:r>
              <a:rPr lang="fr-MA" dirty="0" err="1"/>
              <a:t>ClassroomRoutingModule</a:t>
            </a:r>
            <a:r>
              <a:rPr lang="fr-MA" dirty="0"/>
              <a:t> module.</a:t>
            </a:r>
          </a:p>
        </p:txBody>
      </p:sp>
    </p:spTree>
    <p:extLst>
      <p:ext uri="{BB962C8B-B14F-4D97-AF65-F5344CB8AC3E}">
        <p14:creationId xmlns:p14="http://schemas.microsoft.com/office/powerpoint/2010/main" val="3446057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Observables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2810421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Observables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3" name="Image 2">
            <a:extLst>
              <a:ext uri="{FF2B5EF4-FFF2-40B4-BE49-F238E27FC236}">
                <a16:creationId xmlns:a16="http://schemas.microsoft.com/office/drawing/2014/main" id="{4B8A79D4-49DC-460A-BCE3-700F0BDDC7AE}"/>
              </a:ext>
            </a:extLst>
          </p:cNvPr>
          <p:cNvPicPr>
            <a:picLocks noChangeAspect="1"/>
          </p:cNvPicPr>
          <p:nvPr/>
        </p:nvPicPr>
        <p:blipFill>
          <a:blip r:embed="rId5"/>
          <a:stretch>
            <a:fillRect/>
          </a:stretch>
        </p:blipFill>
        <p:spPr>
          <a:xfrm>
            <a:off x="1334351" y="2252662"/>
            <a:ext cx="8305800" cy="4143375"/>
          </a:xfrm>
          <a:prstGeom prst="rect">
            <a:avLst/>
          </a:prstGeom>
        </p:spPr>
      </p:pic>
    </p:spTree>
    <p:extLst>
      <p:ext uri="{BB962C8B-B14F-4D97-AF65-F5344CB8AC3E}">
        <p14:creationId xmlns:p14="http://schemas.microsoft.com/office/powerpoint/2010/main" val="4120687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Observables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5385673C-EEDD-4102-AA40-06FA79A1FE37}"/>
              </a:ext>
            </a:extLst>
          </p:cNvPr>
          <p:cNvSpPr/>
          <p:nvPr/>
        </p:nvSpPr>
        <p:spPr>
          <a:xfrm>
            <a:off x="759852" y="2539778"/>
            <a:ext cx="9882022" cy="369332"/>
          </a:xfrm>
          <a:prstGeom prst="rect">
            <a:avLst/>
          </a:prstGeom>
        </p:spPr>
        <p:txBody>
          <a:bodyPr wrap="square">
            <a:spAutoFit/>
          </a:bodyPr>
          <a:lstStyle/>
          <a:p>
            <a:r>
              <a:rPr lang="fr-MA" dirty="0"/>
              <a:t>An Observable </a:t>
            </a:r>
            <a:r>
              <a:rPr lang="fr-MA" dirty="0" err="1"/>
              <a:t>is</a:t>
            </a:r>
            <a:r>
              <a:rPr lang="fr-MA" dirty="0"/>
              <a:t> an </a:t>
            </a:r>
            <a:r>
              <a:rPr lang="fr-MA" dirty="0" err="1"/>
              <a:t>object</a:t>
            </a:r>
            <a:r>
              <a:rPr lang="fr-MA" dirty="0"/>
              <a:t> </a:t>
            </a:r>
            <a:r>
              <a:rPr lang="fr-MA" dirty="0" err="1"/>
              <a:t>allowing</a:t>
            </a:r>
            <a:r>
              <a:rPr lang="fr-MA" dirty="0"/>
              <a:t> to </a:t>
            </a:r>
            <a:r>
              <a:rPr lang="fr-MA" dirty="0" err="1"/>
              <a:t>make</a:t>
            </a:r>
            <a:r>
              <a:rPr lang="fr-MA" dirty="0"/>
              <a:t> the “</a:t>
            </a:r>
            <a:r>
              <a:rPr lang="fr-MA" dirty="0" err="1"/>
              <a:t>link</a:t>
            </a:r>
            <a:r>
              <a:rPr lang="fr-MA" dirty="0"/>
              <a:t>” </a:t>
            </a:r>
            <a:r>
              <a:rPr lang="fr-MA" dirty="0" err="1"/>
              <a:t>between</a:t>
            </a:r>
            <a:r>
              <a:rPr lang="fr-MA" dirty="0"/>
              <a:t> </a:t>
            </a:r>
            <a:r>
              <a:rPr lang="fr-MA" dirty="0" err="1"/>
              <a:t>publishers</a:t>
            </a:r>
            <a:r>
              <a:rPr lang="fr-MA" dirty="0"/>
              <a:t> and </a:t>
            </a:r>
            <a:r>
              <a:rPr lang="fr-MA" dirty="0" err="1"/>
              <a:t>subscribers</a:t>
            </a:r>
            <a:r>
              <a:rPr lang="fr-MA" dirty="0"/>
              <a:t>.</a:t>
            </a:r>
          </a:p>
        </p:txBody>
      </p:sp>
      <p:sp>
        <p:nvSpPr>
          <p:cNvPr id="9" name="Rectangle 8">
            <a:extLst>
              <a:ext uri="{FF2B5EF4-FFF2-40B4-BE49-F238E27FC236}">
                <a16:creationId xmlns:a16="http://schemas.microsoft.com/office/drawing/2014/main" id="{A53AC468-1998-45CE-8459-A374B37AEE28}"/>
              </a:ext>
            </a:extLst>
          </p:cNvPr>
          <p:cNvSpPr/>
          <p:nvPr/>
        </p:nvSpPr>
        <p:spPr>
          <a:xfrm>
            <a:off x="836022" y="3208665"/>
            <a:ext cx="10171611" cy="646331"/>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rPr>
              <a:t>Angular makes use of observables as an interface to handle a variety of common asynchronous operations. </a:t>
            </a:r>
            <a:endParaRPr lang="fr-MA" dirty="0"/>
          </a:p>
        </p:txBody>
      </p:sp>
      <p:sp>
        <p:nvSpPr>
          <p:cNvPr id="11" name="Rectangle 10">
            <a:extLst>
              <a:ext uri="{FF2B5EF4-FFF2-40B4-BE49-F238E27FC236}">
                <a16:creationId xmlns:a16="http://schemas.microsoft.com/office/drawing/2014/main" id="{9DC16B09-FF16-4CE7-A4E3-5D8FDB0950BD}"/>
              </a:ext>
            </a:extLst>
          </p:cNvPr>
          <p:cNvSpPr/>
          <p:nvPr/>
        </p:nvSpPr>
        <p:spPr>
          <a:xfrm>
            <a:off x="759851" y="4154551"/>
            <a:ext cx="8619279" cy="369332"/>
          </a:xfrm>
          <a:prstGeom prst="rect">
            <a:avLst/>
          </a:prstGeom>
        </p:spPr>
        <p:txBody>
          <a:bodyPr wrap="square">
            <a:spAutoFit/>
          </a:bodyPr>
          <a:lstStyle/>
          <a:p>
            <a:r>
              <a:rPr lang="fr-MA" dirty="0"/>
              <a:t>Observables </a:t>
            </a:r>
            <a:r>
              <a:rPr lang="fr-MA" dirty="0" err="1"/>
              <a:t>will</a:t>
            </a:r>
            <a:r>
              <a:rPr lang="fr-MA" dirty="0"/>
              <a:t> </a:t>
            </a:r>
            <a:r>
              <a:rPr lang="fr-MA" dirty="0" err="1"/>
              <a:t>emit</a:t>
            </a:r>
            <a:r>
              <a:rPr lang="fr-MA" dirty="0"/>
              <a:t> </a:t>
            </a:r>
            <a:r>
              <a:rPr lang="fr-MA" dirty="0" err="1"/>
              <a:t>events</a:t>
            </a:r>
            <a:r>
              <a:rPr lang="fr-MA" dirty="0"/>
              <a:t> </a:t>
            </a:r>
            <a:r>
              <a:rPr lang="fr-MA" dirty="0" err="1"/>
              <a:t>which</a:t>
            </a:r>
            <a:r>
              <a:rPr lang="fr-MA" dirty="0"/>
              <a:t> </a:t>
            </a:r>
            <a:r>
              <a:rPr lang="fr-MA" dirty="0" err="1"/>
              <a:t>will</a:t>
            </a:r>
            <a:r>
              <a:rPr lang="fr-MA" dirty="0"/>
              <a:t> </a:t>
            </a:r>
            <a:r>
              <a:rPr lang="fr-MA" dirty="0" err="1"/>
              <a:t>be</a:t>
            </a:r>
            <a:r>
              <a:rPr lang="fr-MA" dirty="0"/>
              <a:t> </a:t>
            </a:r>
            <a:r>
              <a:rPr lang="fr-MA" dirty="0" err="1"/>
              <a:t>intercepted</a:t>
            </a:r>
            <a:r>
              <a:rPr lang="fr-MA" dirty="0"/>
              <a:t> by </a:t>
            </a:r>
            <a:r>
              <a:rPr lang="fr-MA" dirty="0" err="1"/>
              <a:t>observers</a:t>
            </a:r>
            <a:r>
              <a:rPr lang="fr-MA" dirty="0"/>
              <a:t>.</a:t>
            </a:r>
          </a:p>
        </p:txBody>
      </p:sp>
    </p:spTree>
    <p:extLst>
      <p:ext uri="{BB962C8B-B14F-4D97-AF65-F5344CB8AC3E}">
        <p14:creationId xmlns:p14="http://schemas.microsoft.com/office/powerpoint/2010/main" val="3141559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Observers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B0A9A50-14B5-4BCE-B722-A89464D95BBF}"/>
              </a:ext>
            </a:extLst>
          </p:cNvPr>
          <p:cNvSpPr/>
          <p:nvPr/>
        </p:nvSpPr>
        <p:spPr>
          <a:xfrm>
            <a:off x="592181" y="2626864"/>
            <a:ext cx="10128069" cy="369332"/>
          </a:xfrm>
          <a:prstGeom prst="rect">
            <a:avLst/>
          </a:prstGeom>
        </p:spPr>
        <p:txBody>
          <a:bodyPr wrap="square">
            <a:spAutoFit/>
          </a:bodyPr>
          <a:lstStyle/>
          <a:p>
            <a:pPr lvl="0" defTabSz="914400" eaLnBrk="0" fontAlgn="base" hangingPunct="0">
              <a:spcBef>
                <a:spcPct val="0"/>
              </a:spcBef>
              <a:spcAft>
                <a:spcPct val="0"/>
              </a:spcAft>
            </a:pPr>
            <a:r>
              <a:rPr lang="fr-FR" altLang="fr-FR" dirty="0"/>
              <a:t>A handler for </a:t>
            </a:r>
            <a:r>
              <a:rPr lang="fr-FR" altLang="fr-FR" dirty="0" err="1"/>
              <a:t>receiving</a:t>
            </a:r>
            <a:r>
              <a:rPr lang="fr-FR" altLang="fr-FR" dirty="0"/>
              <a:t> observable notifications </a:t>
            </a:r>
            <a:r>
              <a:rPr lang="fr-FR" altLang="fr-FR" dirty="0" err="1"/>
              <a:t>implements</a:t>
            </a:r>
            <a:r>
              <a:rPr lang="fr-FR" altLang="fr-FR" dirty="0"/>
              <a:t> the Observer interface. </a:t>
            </a:r>
          </a:p>
        </p:txBody>
      </p:sp>
      <p:graphicFrame>
        <p:nvGraphicFramePr>
          <p:cNvPr id="15" name="Tableau 14">
            <a:extLst>
              <a:ext uri="{FF2B5EF4-FFF2-40B4-BE49-F238E27FC236}">
                <a16:creationId xmlns:a16="http://schemas.microsoft.com/office/drawing/2014/main" id="{C27F524D-2850-494D-A81A-6D97398F69BE}"/>
              </a:ext>
            </a:extLst>
          </p:cNvPr>
          <p:cNvGraphicFramePr>
            <a:graphicFrameLocks noGrp="1"/>
          </p:cNvGraphicFramePr>
          <p:nvPr>
            <p:extLst>
              <p:ext uri="{D42A27DB-BD31-4B8C-83A1-F6EECF244321}">
                <p14:modId xmlns:p14="http://schemas.microsoft.com/office/powerpoint/2010/main" val="2837474252"/>
              </p:ext>
            </p:extLst>
          </p:nvPr>
        </p:nvGraphicFramePr>
        <p:xfrm>
          <a:off x="425072" y="3152952"/>
          <a:ext cx="10948322" cy="2815859"/>
        </p:xfrm>
        <a:graphic>
          <a:graphicData uri="http://schemas.openxmlformats.org/drawingml/2006/table">
            <a:tbl>
              <a:tblPr>
                <a:tableStyleId>{3C2FFA5D-87B4-456A-9821-1D502468CF0F}</a:tableStyleId>
              </a:tblPr>
              <a:tblGrid>
                <a:gridCol w="2544551">
                  <a:extLst>
                    <a:ext uri="{9D8B030D-6E8A-4147-A177-3AD203B41FA5}">
                      <a16:colId xmlns:a16="http://schemas.microsoft.com/office/drawing/2014/main" val="3370298007"/>
                    </a:ext>
                  </a:extLst>
                </a:gridCol>
                <a:gridCol w="8403771">
                  <a:extLst>
                    <a:ext uri="{9D8B030D-6E8A-4147-A177-3AD203B41FA5}">
                      <a16:colId xmlns:a16="http://schemas.microsoft.com/office/drawing/2014/main" val="1109925557"/>
                    </a:ext>
                  </a:extLst>
                </a:gridCol>
              </a:tblGrid>
              <a:tr h="325187">
                <a:tc>
                  <a:txBody>
                    <a:bodyPr/>
                    <a:lstStyle/>
                    <a:p>
                      <a:pPr algn="l"/>
                      <a:r>
                        <a:rPr lang="fr-MA" sz="1600" cap="all">
                          <a:effectLst/>
                        </a:rPr>
                        <a:t>NOTIFICATION TYPE</a:t>
                      </a:r>
                      <a:endParaRPr lang="fr-MA" sz="1600" b="0" cap="all">
                        <a:solidFill>
                          <a:srgbClr val="444444"/>
                        </a:solidFill>
                        <a:effectLst/>
                      </a:endParaRPr>
                    </a:p>
                  </a:txBody>
                  <a:tcPr marL="201429" marR="201429" marT="67143" marB="67143" anchor="ctr"/>
                </a:tc>
                <a:tc>
                  <a:txBody>
                    <a:bodyPr/>
                    <a:lstStyle/>
                    <a:p>
                      <a:pPr algn="l"/>
                      <a:r>
                        <a:rPr lang="fr-MA" sz="1600" cap="all">
                          <a:effectLst/>
                        </a:rPr>
                        <a:t>DESCRIPTION</a:t>
                      </a:r>
                      <a:endParaRPr lang="fr-MA" sz="1600" b="0" cap="all">
                        <a:solidFill>
                          <a:srgbClr val="444444"/>
                        </a:solidFill>
                        <a:effectLst/>
                      </a:endParaRPr>
                    </a:p>
                  </a:txBody>
                  <a:tcPr marL="201429" marR="201429" marT="67143" marB="67143" anchor="ctr"/>
                </a:tc>
                <a:extLst>
                  <a:ext uri="{0D108BD9-81ED-4DB2-BD59-A6C34878D82A}">
                    <a16:rowId xmlns:a16="http://schemas.microsoft.com/office/drawing/2014/main" val="2598765626"/>
                  </a:ext>
                </a:extLst>
              </a:tr>
              <a:tr h="650374">
                <a:tc>
                  <a:txBody>
                    <a:bodyPr/>
                    <a:lstStyle/>
                    <a:p>
                      <a:pPr algn="l" fontAlgn="t"/>
                      <a:r>
                        <a:rPr lang="fr-MA" sz="1600" dirty="0" err="1">
                          <a:effectLst/>
                        </a:rPr>
                        <a:t>next</a:t>
                      </a:r>
                      <a:endParaRPr lang="fr-MA" sz="1600" b="0" dirty="0">
                        <a:effectLst/>
                      </a:endParaRPr>
                    </a:p>
                  </a:txBody>
                  <a:tcPr marL="134286" marR="134286" marT="134286" marB="134286"/>
                </a:tc>
                <a:tc>
                  <a:txBody>
                    <a:bodyPr/>
                    <a:lstStyle/>
                    <a:p>
                      <a:pPr algn="l" fontAlgn="t"/>
                      <a:r>
                        <a:rPr lang="en-US" sz="1600">
                          <a:effectLst/>
                        </a:rPr>
                        <a:t>Required. A handler for each delivered value. Called zero or more times after execution starts.</a:t>
                      </a:r>
                      <a:endParaRPr lang="en-US" sz="1600" b="0">
                        <a:effectLst/>
                      </a:endParaRPr>
                    </a:p>
                  </a:txBody>
                  <a:tcPr marL="134286" marR="134286" marT="134286" marB="134286"/>
                </a:tc>
                <a:extLst>
                  <a:ext uri="{0D108BD9-81ED-4DB2-BD59-A6C34878D82A}">
                    <a16:rowId xmlns:a16="http://schemas.microsoft.com/office/drawing/2014/main" val="1873735923"/>
                  </a:ext>
                </a:extLst>
              </a:tr>
              <a:tr h="650374">
                <a:tc>
                  <a:txBody>
                    <a:bodyPr/>
                    <a:lstStyle/>
                    <a:p>
                      <a:pPr algn="l" fontAlgn="t"/>
                      <a:r>
                        <a:rPr lang="fr-MA" sz="1600">
                          <a:effectLst/>
                        </a:rPr>
                        <a:t>error</a:t>
                      </a:r>
                      <a:endParaRPr lang="fr-MA" sz="1600" b="0">
                        <a:effectLst/>
                      </a:endParaRPr>
                    </a:p>
                  </a:txBody>
                  <a:tcPr marL="134286" marR="134286" marT="134286" marB="134286"/>
                </a:tc>
                <a:tc>
                  <a:txBody>
                    <a:bodyPr/>
                    <a:lstStyle/>
                    <a:p>
                      <a:pPr algn="l" fontAlgn="t"/>
                      <a:r>
                        <a:rPr lang="en-US" sz="1600" dirty="0">
                          <a:effectLst/>
                        </a:rPr>
                        <a:t>Optional. A handler for an error notification. An error halts execution of the observable instance.</a:t>
                      </a:r>
                      <a:endParaRPr lang="en-US" sz="1600" b="0" dirty="0">
                        <a:effectLst/>
                      </a:endParaRPr>
                    </a:p>
                  </a:txBody>
                  <a:tcPr marL="134286" marR="134286" marT="134286" marB="134286"/>
                </a:tc>
                <a:extLst>
                  <a:ext uri="{0D108BD9-81ED-4DB2-BD59-A6C34878D82A}">
                    <a16:rowId xmlns:a16="http://schemas.microsoft.com/office/drawing/2014/main" val="2244719916"/>
                  </a:ext>
                </a:extLst>
              </a:tr>
              <a:tr h="925229">
                <a:tc>
                  <a:txBody>
                    <a:bodyPr/>
                    <a:lstStyle/>
                    <a:p>
                      <a:pPr algn="l" fontAlgn="t"/>
                      <a:r>
                        <a:rPr lang="fr-MA" sz="1600">
                          <a:effectLst/>
                        </a:rPr>
                        <a:t>complete</a:t>
                      </a:r>
                      <a:endParaRPr lang="fr-MA" sz="1600" b="0">
                        <a:effectLst/>
                      </a:endParaRPr>
                    </a:p>
                  </a:txBody>
                  <a:tcPr marL="134286" marR="134286" marT="134286" marB="134286"/>
                </a:tc>
                <a:tc>
                  <a:txBody>
                    <a:bodyPr/>
                    <a:lstStyle/>
                    <a:p>
                      <a:pPr algn="l" fontAlgn="t"/>
                      <a:r>
                        <a:rPr lang="en-US" sz="1600" dirty="0">
                          <a:effectLst/>
                        </a:rPr>
                        <a:t>Optional. A handler for the execution-complete notification. </a:t>
                      </a:r>
                      <a:endParaRPr lang="en-US" sz="1600" b="0" dirty="0">
                        <a:effectLst/>
                      </a:endParaRPr>
                    </a:p>
                  </a:txBody>
                  <a:tcPr marL="134286" marR="134286" marT="134286" marB="134286"/>
                </a:tc>
                <a:extLst>
                  <a:ext uri="{0D108BD9-81ED-4DB2-BD59-A6C34878D82A}">
                    <a16:rowId xmlns:a16="http://schemas.microsoft.com/office/drawing/2014/main" val="833623444"/>
                  </a:ext>
                </a:extLst>
              </a:tr>
            </a:tbl>
          </a:graphicData>
        </a:graphic>
      </p:graphicFrame>
    </p:spTree>
    <p:extLst>
      <p:ext uri="{BB962C8B-B14F-4D97-AF65-F5344CB8AC3E}">
        <p14:creationId xmlns:p14="http://schemas.microsoft.com/office/powerpoint/2010/main" val="172844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003727"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6</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9"/>
            <a:ext cx="7475730" cy="193899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May 2018</a:t>
            </a:r>
          </a:p>
          <a:p>
            <a:pPr marL="342900" indent="-342900">
              <a:spcBef>
                <a:spcPts val="600"/>
              </a:spcBef>
              <a:buFont typeface="Wingdings" panose="05000000000000000000" pitchFamily="2" charset="2"/>
              <a:buChar char="ü"/>
            </a:pPr>
            <a:r>
              <a:rPr lang="fr-MA" dirty="0"/>
              <a:t>No major </a:t>
            </a:r>
            <a:r>
              <a:rPr lang="fr-MA" dirty="0" err="1"/>
              <a:t>breaking</a:t>
            </a:r>
            <a:r>
              <a:rPr lang="fr-MA" dirty="0"/>
              <a:t> changes</a:t>
            </a:r>
            <a:endParaRPr lang="fr-FR"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RxJS v6</a:t>
            </a: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Angular </a:t>
            </a:r>
            <a:r>
              <a:rPr lang="en-US" dirty="0"/>
              <a:t>CLI Changes: Two new commands have been introduced</a:t>
            </a:r>
          </a:p>
          <a:p>
            <a:pPr marL="457200" lvl="1" indent="0">
              <a:spcBef>
                <a:spcPts val="600"/>
              </a:spcBef>
              <a:buNone/>
            </a:pPr>
            <a:r>
              <a:rPr lang="en-US" dirty="0"/>
              <a:t>— ng update &lt;package&gt;</a:t>
            </a:r>
            <a:br>
              <a:rPr lang="en-US" dirty="0"/>
            </a:br>
            <a:r>
              <a:rPr lang="en-US" dirty="0"/>
              <a:t>— ng add &lt;package&gt;</a:t>
            </a:r>
            <a:endParaRPr lang="fr-FR"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8402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Subscribe to an observable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2C51670-2C52-4BF2-BA36-B99B15F4880E}"/>
              </a:ext>
            </a:extLst>
          </p:cNvPr>
          <p:cNvSpPr/>
          <p:nvPr/>
        </p:nvSpPr>
        <p:spPr>
          <a:xfrm>
            <a:off x="680321" y="2127100"/>
            <a:ext cx="9806704" cy="646331"/>
          </a:xfrm>
          <a:prstGeom prst="rect">
            <a:avLst/>
          </a:prstGeom>
        </p:spPr>
        <p:txBody>
          <a:bodyPr wrap="square">
            <a:spAutoFit/>
          </a:bodyPr>
          <a:lstStyle/>
          <a:p>
            <a:r>
              <a:rPr lang="fr-MA" dirty="0"/>
              <a:t>In the </a:t>
            </a:r>
            <a:r>
              <a:rPr lang="fr-MA" dirty="0" err="1"/>
              <a:t>example</a:t>
            </a:r>
            <a:r>
              <a:rPr lang="fr-MA" dirty="0"/>
              <a:t> </a:t>
            </a:r>
            <a:r>
              <a:rPr lang="fr-MA" dirty="0" err="1"/>
              <a:t>below</a:t>
            </a:r>
            <a:r>
              <a:rPr lang="fr-MA" dirty="0"/>
              <a:t> </a:t>
            </a:r>
            <a:r>
              <a:rPr lang="fr-MA" dirty="0" err="1"/>
              <a:t>we</a:t>
            </a:r>
            <a:r>
              <a:rPr lang="fr-MA" dirty="0"/>
              <a:t> </a:t>
            </a:r>
            <a:r>
              <a:rPr lang="fr-MA" dirty="0" err="1"/>
              <a:t>will</a:t>
            </a:r>
            <a:r>
              <a:rPr lang="fr-MA" dirty="0"/>
              <a:t> </a:t>
            </a:r>
            <a:r>
              <a:rPr lang="fr-MA" dirty="0" err="1"/>
              <a:t>create</a:t>
            </a:r>
            <a:r>
              <a:rPr lang="fr-MA" dirty="0"/>
              <a:t> an observable </a:t>
            </a:r>
            <a:r>
              <a:rPr lang="fr-MA" dirty="0" err="1"/>
              <a:t>using</a:t>
            </a:r>
            <a:r>
              <a:rPr lang="fr-MA" dirty="0"/>
              <a:t> the </a:t>
            </a:r>
            <a:r>
              <a:rPr lang="fr-MA" dirty="0" err="1"/>
              <a:t>interval</a:t>
            </a:r>
            <a:r>
              <a:rPr lang="fr-MA" dirty="0"/>
              <a:t> </a:t>
            </a:r>
            <a:r>
              <a:rPr lang="fr-MA" dirty="0" err="1"/>
              <a:t>function</a:t>
            </a:r>
            <a:r>
              <a:rPr lang="fr-MA" dirty="0"/>
              <a:t> </a:t>
            </a:r>
            <a:r>
              <a:rPr lang="fr-MA" dirty="0" err="1"/>
              <a:t>which</a:t>
            </a:r>
            <a:r>
              <a:rPr lang="fr-MA" dirty="0"/>
              <a:t> </a:t>
            </a:r>
            <a:r>
              <a:rPr lang="fr-MA" dirty="0" err="1"/>
              <a:t>produces</a:t>
            </a:r>
            <a:r>
              <a:rPr lang="fr-MA" dirty="0"/>
              <a:t> a self-</a:t>
            </a:r>
            <a:r>
              <a:rPr lang="fr-MA" dirty="0" err="1"/>
              <a:t>incrementing</a:t>
            </a:r>
            <a:r>
              <a:rPr lang="fr-MA" dirty="0"/>
              <a:t> value on a </a:t>
            </a:r>
            <a:r>
              <a:rPr lang="fr-MA" dirty="0" err="1"/>
              <a:t>regular</a:t>
            </a:r>
            <a:r>
              <a:rPr lang="fr-MA" dirty="0"/>
              <a:t> basis.</a:t>
            </a:r>
          </a:p>
        </p:txBody>
      </p:sp>
      <p:sp>
        <p:nvSpPr>
          <p:cNvPr id="9" name="Rectangle 1">
            <a:extLst>
              <a:ext uri="{FF2B5EF4-FFF2-40B4-BE49-F238E27FC236}">
                <a16:creationId xmlns:a16="http://schemas.microsoft.com/office/drawing/2014/main" id="{EE7D88D7-92C9-444D-8C75-D308DD0FE37E}"/>
              </a:ext>
            </a:extLst>
          </p:cNvPr>
          <p:cNvSpPr>
            <a:spLocks noChangeArrowheads="1"/>
          </p:cNvSpPr>
          <p:nvPr/>
        </p:nvSpPr>
        <p:spPr bwMode="auto">
          <a:xfrm>
            <a:off x="923925" y="2874096"/>
            <a:ext cx="25806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interval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data$ = </a:t>
            </a:r>
            <a:r>
              <a:rPr kumimoji="0" lang="fr-FR" altLang="fr-FR" sz="1600" b="0" i="0" u="none" strike="noStrike" cap="none" normalizeH="0" baseline="0">
                <a:ln>
                  <a:noFill/>
                </a:ln>
                <a:solidFill>
                  <a:srgbClr val="FFC66D"/>
                </a:solidFill>
                <a:effectLst/>
                <a:latin typeface="JetBrains Mono"/>
              </a:rPr>
              <a:t>interval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1000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14446D5-F751-4784-A24A-3A55A46A445C}"/>
              </a:ext>
            </a:extLst>
          </p:cNvPr>
          <p:cNvSpPr/>
          <p:nvPr/>
        </p:nvSpPr>
        <p:spPr>
          <a:xfrm>
            <a:off x="4581525" y="2931387"/>
            <a:ext cx="6096000" cy="646331"/>
          </a:xfrm>
          <a:prstGeom prst="rect">
            <a:avLst/>
          </a:prstGeom>
        </p:spPr>
        <p:txBody>
          <a:bodyPr>
            <a:spAutoFit/>
          </a:bodyPr>
          <a:lstStyle/>
          <a:p>
            <a:r>
              <a:rPr lang="fr-MA" dirty="0"/>
              <a:t>As long as </a:t>
            </a:r>
            <a:r>
              <a:rPr lang="fr-MA" dirty="0" err="1"/>
              <a:t>you</a:t>
            </a:r>
            <a:r>
              <a:rPr lang="fr-MA" dirty="0"/>
              <a:t> </a:t>
            </a:r>
            <a:r>
              <a:rPr lang="fr-MA" dirty="0" err="1"/>
              <a:t>don't</a:t>
            </a:r>
            <a:r>
              <a:rPr lang="fr-MA" dirty="0"/>
              <a:t> </a:t>
            </a:r>
            <a:r>
              <a:rPr lang="fr-MA" dirty="0" err="1"/>
              <a:t>subscribe</a:t>
            </a:r>
            <a:r>
              <a:rPr lang="fr-MA" dirty="0"/>
              <a:t> to the "observable", </a:t>
            </a:r>
            <a:r>
              <a:rPr lang="fr-MA" dirty="0" err="1"/>
              <a:t>nothing</a:t>
            </a:r>
            <a:r>
              <a:rPr lang="fr-MA" dirty="0"/>
              <a:t> </a:t>
            </a:r>
            <a:r>
              <a:rPr lang="fr-MA" dirty="0" err="1"/>
              <a:t>happens</a:t>
            </a:r>
            <a:r>
              <a:rPr lang="fr-MA" dirty="0"/>
              <a:t> </a:t>
            </a:r>
            <a:r>
              <a:rPr lang="fr-MA" dirty="0" err="1"/>
              <a:t>because</a:t>
            </a:r>
            <a:r>
              <a:rPr lang="fr-MA" dirty="0"/>
              <a:t> </a:t>
            </a:r>
            <a:r>
              <a:rPr lang="fr-MA" dirty="0" err="1"/>
              <a:t>this</a:t>
            </a:r>
            <a:r>
              <a:rPr lang="fr-MA" dirty="0"/>
              <a:t> observable </a:t>
            </a:r>
            <a:r>
              <a:rPr lang="fr-MA" dirty="0" err="1"/>
              <a:t>is</a:t>
            </a:r>
            <a:r>
              <a:rPr lang="fr-MA" dirty="0"/>
              <a:t> "</a:t>
            </a:r>
            <a:r>
              <a:rPr lang="fr-MA" dirty="0" err="1"/>
              <a:t>lazy</a:t>
            </a:r>
            <a:r>
              <a:rPr lang="fr-MA" dirty="0"/>
              <a:t>".</a:t>
            </a:r>
          </a:p>
        </p:txBody>
      </p:sp>
      <p:sp>
        <p:nvSpPr>
          <p:cNvPr id="12" name="Rectangle 11">
            <a:extLst>
              <a:ext uri="{FF2B5EF4-FFF2-40B4-BE49-F238E27FC236}">
                <a16:creationId xmlns:a16="http://schemas.microsoft.com/office/drawing/2014/main" id="{008C730C-C65A-4C83-ABE4-9FF863682247}"/>
              </a:ext>
            </a:extLst>
          </p:cNvPr>
          <p:cNvSpPr/>
          <p:nvPr/>
        </p:nvSpPr>
        <p:spPr>
          <a:xfrm>
            <a:off x="759851" y="4246605"/>
            <a:ext cx="9806703" cy="646331"/>
          </a:xfrm>
          <a:prstGeom prst="rect">
            <a:avLst/>
          </a:prstGeom>
        </p:spPr>
        <p:txBody>
          <a:bodyPr wrap="square">
            <a:spAutoFit/>
          </a:bodyPr>
          <a:lstStyle/>
          <a:p>
            <a:r>
              <a:rPr lang="fr-MA" dirty="0"/>
              <a:t>The </a:t>
            </a:r>
            <a:r>
              <a:rPr lang="fr-MA" dirty="0" err="1"/>
              <a:t>common</a:t>
            </a:r>
            <a:r>
              <a:rPr lang="fr-MA" dirty="0"/>
              <a:t> point </a:t>
            </a:r>
            <a:r>
              <a:rPr lang="fr-MA" dirty="0" err="1"/>
              <a:t>between</a:t>
            </a:r>
            <a:r>
              <a:rPr lang="fr-MA" dirty="0"/>
              <a:t> all "observables" </a:t>
            </a:r>
            <a:r>
              <a:rPr lang="fr-MA" dirty="0" err="1"/>
              <a:t>is</a:t>
            </a:r>
            <a:r>
              <a:rPr lang="fr-MA" dirty="0"/>
              <a:t> the </a:t>
            </a:r>
            <a:r>
              <a:rPr lang="fr-MA" dirty="0" err="1"/>
              <a:t>subscribe</a:t>
            </a:r>
            <a:r>
              <a:rPr lang="fr-MA" dirty="0"/>
              <a:t> </a:t>
            </a:r>
            <a:r>
              <a:rPr lang="fr-MA" dirty="0" err="1"/>
              <a:t>method</a:t>
            </a:r>
            <a:r>
              <a:rPr lang="fr-MA" dirty="0"/>
              <a:t> </a:t>
            </a:r>
            <a:r>
              <a:rPr lang="fr-MA" dirty="0" err="1"/>
              <a:t>which</a:t>
            </a:r>
            <a:r>
              <a:rPr lang="fr-MA" dirty="0"/>
              <a:t> </a:t>
            </a:r>
            <a:r>
              <a:rPr lang="fr-MA" dirty="0" err="1"/>
              <a:t>allows</a:t>
            </a:r>
            <a:r>
              <a:rPr lang="fr-MA" dirty="0"/>
              <a:t> </a:t>
            </a:r>
            <a:r>
              <a:rPr lang="fr-MA" dirty="0" err="1"/>
              <a:t>you</a:t>
            </a:r>
            <a:r>
              <a:rPr lang="fr-MA" dirty="0"/>
              <a:t> to </a:t>
            </a:r>
            <a:r>
              <a:rPr lang="fr-MA" dirty="0" err="1"/>
              <a:t>subscribe</a:t>
            </a:r>
            <a:r>
              <a:rPr lang="fr-MA" dirty="0"/>
              <a:t> to an Observable and </a:t>
            </a:r>
            <a:r>
              <a:rPr lang="fr-MA" dirty="0" err="1"/>
              <a:t>be</a:t>
            </a:r>
            <a:r>
              <a:rPr lang="fr-MA" dirty="0"/>
              <a:t> </a:t>
            </a:r>
            <a:r>
              <a:rPr lang="fr-MA" dirty="0" err="1"/>
              <a:t>notified</a:t>
            </a:r>
            <a:r>
              <a:rPr lang="fr-MA" dirty="0"/>
              <a:t> of new values, </a:t>
            </a:r>
            <a:r>
              <a:rPr lang="fr-MA" dirty="0" err="1"/>
              <a:t>errors</a:t>
            </a:r>
            <a:r>
              <a:rPr lang="fr-MA" dirty="0"/>
              <a:t> or the end of the "</a:t>
            </a:r>
            <a:r>
              <a:rPr lang="fr-MA" dirty="0" err="1"/>
              <a:t>stream</a:t>
            </a:r>
            <a:r>
              <a:rPr lang="fr-MA" dirty="0"/>
              <a:t>".</a:t>
            </a:r>
          </a:p>
        </p:txBody>
      </p:sp>
      <p:sp>
        <p:nvSpPr>
          <p:cNvPr id="14" name="Rectangle 3">
            <a:extLst>
              <a:ext uri="{FF2B5EF4-FFF2-40B4-BE49-F238E27FC236}">
                <a16:creationId xmlns:a16="http://schemas.microsoft.com/office/drawing/2014/main" id="{3CB3FE2B-FDE4-465D-AF5A-3738F52D7773}"/>
              </a:ext>
            </a:extLst>
          </p:cNvPr>
          <p:cNvSpPr>
            <a:spLocks noChangeArrowheads="1"/>
          </p:cNvSpPr>
          <p:nvPr/>
        </p:nvSpPr>
        <p:spPr bwMode="auto">
          <a:xfrm>
            <a:off x="3619500" y="5185870"/>
            <a:ext cx="3306803"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subscription =data$.</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next</a:t>
            </a:r>
            <a:r>
              <a:rPr kumimoji="0" lang="fr-FR" altLang="fr-FR" sz="1600" b="0" i="0" u="none" strike="noStrike" cap="none" normalizeH="0" baseline="0">
                <a:ln>
                  <a:noFill/>
                </a:ln>
                <a:solidFill>
                  <a:srgbClr val="A9B7C6"/>
                </a:solidFill>
                <a:effectLst/>
                <a:latin typeface="JetBrains Mono"/>
              </a:rPr>
              <a:t>: value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 err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(err)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complete</a:t>
            </a:r>
            <a:r>
              <a:rPr kumimoji="0" lang="fr-FR" altLang="fr-FR" sz="1600" b="0" i="0" u="none" strike="noStrike" cap="none" normalizeH="0" baseline="0">
                <a:ln>
                  <a:noFill/>
                </a:ln>
                <a:solidFill>
                  <a:srgbClr val="A9B7C6"/>
                </a:solidFill>
                <a:effectLst/>
                <a:latin typeface="JetBrains Mono"/>
              </a:rPr>
              <a:t>: ()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'DONE!'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5768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Unsubscription</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2A8C9CBB-0F2B-4B1F-8270-F5FAD2E02FFA}"/>
              </a:ext>
            </a:extLst>
          </p:cNvPr>
          <p:cNvSpPr/>
          <p:nvPr/>
        </p:nvSpPr>
        <p:spPr>
          <a:xfrm>
            <a:off x="759852" y="2191435"/>
            <a:ext cx="10289148" cy="369332"/>
          </a:xfrm>
          <a:prstGeom prst="rect">
            <a:avLst/>
          </a:prstGeom>
        </p:spPr>
        <p:txBody>
          <a:bodyPr wrap="square">
            <a:spAutoFit/>
          </a:bodyPr>
          <a:lstStyle/>
          <a:p>
            <a:r>
              <a:rPr lang="fr-MA" dirty="0"/>
              <a:t>The </a:t>
            </a:r>
            <a:r>
              <a:rPr lang="fr-MA" dirty="0" err="1"/>
              <a:t>subscribe</a:t>
            </a:r>
            <a:r>
              <a:rPr lang="fr-MA" dirty="0"/>
              <a:t> </a:t>
            </a:r>
            <a:r>
              <a:rPr lang="fr-MA" dirty="0" err="1"/>
              <a:t>method</a:t>
            </a:r>
            <a:r>
              <a:rPr lang="fr-MA" dirty="0"/>
              <a:t> </a:t>
            </a:r>
            <a:r>
              <a:rPr lang="fr-MA" dirty="0" err="1"/>
              <a:t>returns</a:t>
            </a:r>
            <a:r>
              <a:rPr lang="fr-MA" dirty="0"/>
              <a:t> an </a:t>
            </a:r>
            <a:r>
              <a:rPr lang="fr-MA" dirty="0" err="1"/>
              <a:t>object</a:t>
            </a:r>
            <a:r>
              <a:rPr lang="fr-MA" dirty="0"/>
              <a:t> of type </a:t>
            </a:r>
            <a:r>
              <a:rPr lang="fr-MA" dirty="0" err="1"/>
              <a:t>Subscription</a:t>
            </a:r>
            <a:r>
              <a:rPr lang="fr-MA" dirty="0"/>
              <a:t>.</a:t>
            </a:r>
          </a:p>
        </p:txBody>
      </p:sp>
      <p:sp>
        <p:nvSpPr>
          <p:cNvPr id="9" name="Rectangle 8">
            <a:extLst>
              <a:ext uri="{FF2B5EF4-FFF2-40B4-BE49-F238E27FC236}">
                <a16:creationId xmlns:a16="http://schemas.microsoft.com/office/drawing/2014/main" id="{DDF22946-AE28-428C-9C2B-5744B7B0718C}"/>
              </a:ext>
            </a:extLst>
          </p:cNvPr>
          <p:cNvSpPr/>
          <p:nvPr/>
        </p:nvSpPr>
        <p:spPr>
          <a:xfrm>
            <a:off x="759851" y="2664390"/>
            <a:ext cx="10165323" cy="369332"/>
          </a:xfrm>
          <a:prstGeom prst="rect">
            <a:avLst/>
          </a:prstGeom>
        </p:spPr>
        <p:txBody>
          <a:bodyPr wrap="square">
            <a:spAutoFit/>
          </a:bodyPr>
          <a:lstStyle/>
          <a:p>
            <a:r>
              <a:rPr lang="fr-MA" dirty="0"/>
              <a:t>This </a:t>
            </a:r>
            <a:r>
              <a:rPr lang="fr-MA" dirty="0" err="1"/>
              <a:t>object</a:t>
            </a:r>
            <a:r>
              <a:rPr lang="fr-MA" dirty="0"/>
              <a:t> </a:t>
            </a:r>
            <a:r>
              <a:rPr lang="fr-MA" dirty="0" err="1"/>
              <a:t>is</a:t>
            </a:r>
            <a:r>
              <a:rPr lang="fr-MA" dirty="0"/>
              <a:t> </a:t>
            </a:r>
            <a:r>
              <a:rPr lang="fr-MA" dirty="0" err="1"/>
              <a:t>mainly</a:t>
            </a:r>
            <a:r>
              <a:rPr lang="fr-MA" dirty="0"/>
              <a:t> </a:t>
            </a:r>
            <a:r>
              <a:rPr lang="fr-MA" dirty="0" err="1"/>
              <a:t>used</a:t>
            </a:r>
            <a:r>
              <a:rPr lang="fr-MA" dirty="0"/>
              <a:t> to </a:t>
            </a:r>
            <a:r>
              <a:rPr lang="fr-MA" dirty="0" err="1"/>
              <a:t>unsubscribe</a:t>
            </a:r>
            <a:r>
              <a:rPr lang="fr-MA" dirty="0"/>
              <a:t> </a:t>
            </a:r>
            <a:r>
              <a:rPr lang="fr-MA" dirty="0" err="1"/>
              <a:t>from</a:t>
            </a:r>
            <a:r>
              <a:rPr lang="fr-MA" dirty="0"/>
              <a:t> an Observable via </a:t>
            </a:r>
            <a:r>
              <a:rPr lang="fr-MA" dirty="0" err="1"/>
              <a:t>its</a:t>
            </a:r>
            <a:r>
              <a:rPr lang="fr-MA" dirty="0"/>
              <a:t> </a:t>
            </a:r>
            <a:r>
              <a:rPr lang="fr-MA" dirty="0" err="1"/>
              <a:t>unsubscribe</a:t>
            </a:r>
            <a:r>
              <a:rPr lang="fr-MA" dirty="0"/>
              <a:t> </a:t>
            </a:r>
            <a:r>
              <a:rPr lang="fr-MA" dirty="0" err="1"/>
              <a:t>method</a:t>
            </a:r>
            <a:r>
              <a:rPr lang="fr-MA" dirty="0"/>
              <a:t>.</a:t>
            </a:r>
          </a:p>
        </p:txBody>
      </p:sp>
      <p:sp>
        <p:nvSpPr>
          <p:cNvPr id="10" name="Rectangle 1">
            <a:extLst>
              <a:ext uri="{FF2B5EF4-FFF2-40B4-BE49-F238E27FC236}">
                <a16:creationId xmlns:a16="http://schemas.microsoft.com/office/drawing/2014/main" id="{3D2E9295-9504-4BFB-B85E-E6CF642F738D}"/>
              </a:ext>
            </a:extLst>
          </p:cNvPr>
          <p:cNvSpPr>
            <a:spLocks noChangeArrowheads="1"/>
          </p:cNvSpPr>
          <p:nvPr/>
        </p:nvSpPr>
        <p:spPr bwMode="auto">
          <a:xfrm>
            <a:off x="3886200" y="3286997"/>
            <a:ext cx="2483629"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subscription.</a:t>
            </a:r>
            <a:r>
              <a:rPr kumimoji="0" lang="fr-FR" altLang="fr-FR" sz="1600" b="0" i="0" u="none" strike="noStrike" cap="none" normalizeH="0" baseline="0">
                <a:ln>
                  <a:noFill/>
                </a:ln>
                <a:solidFill>
                  <a:srgbClr val="FFC66D"/>
                </a:solidFill>
                <a:effectLst/>
                <a:latin typeface="JetBrains Mono"/>
              </a:rPr>
              <a:t>unsubscribe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2C11EEB4-7ADC-4FA6-BCD3-24E625609C5B}"/>
              </a:ext>
            </a:extLst>
          </p:cNvPr>
          <p:cNvSpPr/>
          <p:nvPr/>
        </p:nvSpPr>
        <p:spPr>
          <a:xfrm>
            <a:off x="759851" y="4075063"/>
            <a:ext cx="9879574" cy="1200329"/>
          </a:xfrm>
          <a:prstGeom prst="rect">
            <a:avLst/>
          </a:prstGeom>
        </p:spPr>
        <p:txBody>
          <a:bodyPr wrap="square">
            <a:spAutoFit/>
          </a:bodyPr>
          <a:lstStyle/>
          <a:p>
            <a:r>
              <a:rPr lang="fr-MA" dirty="0"/>
              <a:t>The </a:t>
            </a:r>
            <a:r>
              <a:rPr lang="fr-MA" dirty="0" err="1"/>
              <a:t>unsubscribe</a:t>
            </a:r>
            <a:r>
              <a:rPr lang="fr-MA" dirty="0"/>
              <a:t> </a:t>
            </a:r>
            <a:r>
              <a:rPr lang="fr-MA" dirty="0" err="1"/>
              <a:t>method</a:t>
            </a:r>
            <a:r>
              <a:rPr lang="fr-MA" dirty="0"/>
              <a:t> </a:t>
            </a:r>
            <a:r>
              <a:rPr lang="fr-MA" dirty="0" err="1"/>
              <a:t>allows</a:t>
            </a:r>
            <a:r>
              <a:rPr lang="fr-MA" dirty="0"/>
              <a:t> </a:t>
            </a:r>
            <a:r>
              <a:rPr lang="fr-MA" dirty="0" err="1"/>
              <a:t>you</a:t>
            </a:r>
            <a:r>
              <a:rPr lang="fr-MA" dirty="0"/>
              <a:t> to:</a:t>
            </a:r>
          </a:p>
          <a:p>
            <a:pPr marL="285750" indent="-285750">
              <a:buFont typeface="Arial" panose="020B0604020202020204" pitchFamily="34" charset="0"/>
              <a:buChar char="•"/>
            </a:pPr>
            <a:r>
              <a:rPr lang="fr-MA" dirty="0" err="1"/>
              <a:t>unsubscribe</a:t>
            </a:r>
            <a:r>
              <a:rPr lang="fr-MA" dirty="0"/>
              <a:t> the "callbacks": </a:t>
            </a:r>
            <a:r>
              <a:rPr lang="fr-MA" dirty="0" err="1"/>
              <a:t>next</a:t>
            </a:r>
            <a:r>
              <a:rPr lang="fr-MA" dirty="0"/>
              <a:t>, </a:t>
            </a:r>
            <a:r>
              <a:rPr lang="fr-MA" dirty="0" err="1"/>
              <a:t>error</a:t>
            </a:r>
            <a:r>
              <a:rPr lang="fr-MA" dirty="0"/>
              <a:t> and </a:t>
            </a:r>
            <a:r>
              <a:rPr lang="fr-MA" dirty="0" err="1"/>
              <a:t>complete</a:t>
            </a:r>
            <a:r>
              <a:rPr lang="fr-MA" dirty="0"/>
              <a:t>;</a:t>
            </a:r>
          </a:p>
          <a:p>
            <a:pPr marL="285750" indent="-285750">
              <a:buFont typeface="Arial" panose="020B0604020202020204" pitchFamily="34" charset="0"/>
              <a:buChar char="•"/>
            </a:pPr>
            <a:r>
              <a:rPr lang="fr-MA" dirty="0"/>
              <a:t>destroy the Observable (</a:t>
            </a:r>
            <a:r>
              <a:rPr lang="fr-MA" dirty="0" err="1"/>
              <a:t>interrupt</a:t>
            </a:r>
            <a:r>
              <a:rPr lang="fr-MA" dirty="0"/>
              <a:t> the </a:t>
            </a:r>
            <a:r>
              <a:rPr lang="fr-MA" dirty="0" err="1"/>
              <a:t>processing</a:t>
            </a:r>
            <a:r>
              <a:rPr lang="fr-MA" dirty="0"/>
              <a:t> </a:t>
            </a:r>
            <a:r>
              <a:rPr lang="fr-MA" dirty="0" err="1"/>
              <a:t>carried</a:t>
            </a:r>
            <a:r>
              <a:rPr lang="fr-MA" dirty="0"/>
              <a:t> out by the Observable) </a:t>
            </a:r>
          </a:p>
          <a:p>
            <a:pPr marL="285750" indent="-285750">
              <a:buFont typeface="Arial" panose="020B0604020202020204" pitchFamily="34" charset="0"/>
              <a:buChar char="•"/>
            </a:pPr>
            <a:r>
              <a:rPr lang="fr-MA" dirty="0" err="1"/>
              <a:t>possibly</a:t>
            </a:r>
            <a:r>
              <a:rPr lang="fr-MA" dirty="0"/>
              <a:t> free the memory </a:t>
            </a:r>
            <a:r>
              <a:rPr lang="fr-MA" dirty="0" err="1"/>
              <a:t>because</a:t>
            </a:r>
            <a:r>
              <a:rPr lang="fr-MA" dirty="0"/>
              <a:t> by </a:t>
            </a:r>
            <a:r>
              <a:rPr lang="fr-MA" dirty="0" err="1"/>
              <a:t>unregistering</a:t>
            </a:r>
            <a:r>
              <a:rPr lang="fr-MA" dirty="0"/>
              <a:t> the "callbacks" .</a:t>
            </a:r>
          </a:p>
        </p:txBody>
      </p:sp>
    </p:spTree>
    <p:extLst>
      <p:ext uri="{BB962C8B-B14F-4D97-AF65-F5344CB8AC3E}">
        <p14:creationId xmlns:p14="http://schemas.microsoft.com/office/powerpoint/2010/main" val="3632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Subject</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08165F8-6F57-4113-879D-9065A8D1B54D}"/>
              </a:ext>
            </a:extLst>
          </p:cNvPr>
          <p:cNvSpPr/>
          <p:nvPr/>
        </p:nvSpPr>
        <p:spPr>
          <a:xfrm>
            <a:off x="680320" y="2167235"/>
            <a:ext cx="9613861" cy="369332"/>
          </a:xfrm>
          <a:prstGeom prst="rect">
            <a:avLst/>
          </a:prstGeom>
        </p:spPr>
        <p:txBody>
          <a:bodyPr wrap="square">
            <a:spAutoFit/>
          </a:bodyPr>
          <a:lstStyle/>
          <a:p>
            <a:r>
              <a:rPr lang="en-US" i="1" dirty="0">
                <a:latin typeface="Roboto" panose="02000000000000000000"/>
              </a:rPr>
              <a:t>A Subject is a special kind of Observable</a:t>
            </a:r>
            <a:endParaRPr lang="fr-MA" dirty="0"/>
          </a:p>
        </p:txBody>
      </p:sp>
      <p:pic>
        <p:nvPicPr>
          <p:cNvPr id="9" name="Image 8">
            <a:extLst>
              <a:ext uri="{FF2B5EF4-FFF2-40B4-BE49-F238E27FC236}">
                <a16:creationId xmlns:a16="http://schemas.microsoft.com/office/drawing/2014/main" id="{5E9AC715-921C-4C34-8D48-109F1DBB6138}"/>
              </a:ext>
            </a:extLst>
          </p:cNvPr>
          <p:cNvPicPr>
            <a:picLocks noChangeAspect="1"/>
          </p:cNvPicPr>
          <p:nvPr/>
        </p:nvPicPr>
        <p:blipFill>
          <a:blip r:embed="rId5"/>
          <a:stretch>
            <a:fillRect/>
          </a:stretch>
        </p:blipFill>
        <p:spPr>
          <a:xfrm>
            <a:off x="1519706" y="2767012"/>
            <a:ext cx="8324850" cy="3552825"/>
          </a:xfrm>
          <a:prstGeom prst="rect">
            <a:avLst/>
          </a:prstGeom>
        </p:spPr>
      </p:pic>
    </p:spTree>
    <p:extLst>
      <p:ext uri="{BB962C8B-B14F-4D97-AF65-F5344CB8AC3E}">
        <p14:creationId xmlns:p14="http://schemas.microsoft.com/office/powerpoint/2010/main" val="2439081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Subject</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2">
            <a:extLst>
              <a:ext uri="{FF2B5EF4-FFF2-40B4-BE49-F238E27FC236}">
                <a16:creationId xmlns:a16="http://schemas.microsoft.com/office/drawing/2014/main" id="{C01B6170-2A6A-422A-B7B0-60D34F42B6FE}"/>
              </a:ext>
            </a:extLst>
          </p:cNvPr>
          <p:cNvSpPr>
            <a:spLocks noChangeArrowheads="1"/>
          </p:cNvSpPr>
          <p:nvPr/>
        </p:nvSpPr>
        <p:spPr bwMode="auto">
          <a:xfrm>
            <a:off x="3372149" y="3485227"/>
            <a:ext cx="3542701"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CC7832"/>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 =&gt;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next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send</a:t>
            </a:r>
            <a:r>
              <a:rPr kumimoji="0" lang="fr-FR" altLang="fr-FR" sz="1600" b="0" i="0" u="none" strike="noStrike" cap="none" normalizeH="0" baseline="0" dirty="0">
                <a:ln>
                  <a:noFill/>
                </a:ln>
                <a:solidFill>
                  <a:srgbClr val="808080"/>
                </a:solidFill>
                <a:effectLst/>
                <a:latin typeface="JetBrains Mono"/>
              </a:rPr>
              <a:t> value</a:t>
            </a:r>
            <a:br>
              <a:rPr kumimoji="0" lang="fr-FR" altLang="fr-FR" sz="1600" b="0" i="0" u="none" strike="noStrike" cap="none" normalizeH="0" baseline="0" dirty="0">
                <a:ln>
                  <a:noFill/>
                </a:ln>
                <a:solidFill>
                  <a:srgbClr val="808080"/>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next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2</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send</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another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D69DA54C-0B9A-4B75-A566-1633996CD73C}"/>
              </a:ext>
            </a:extLst>
          </p:cNvPr>
          <p:cNvSpPr/>
          <p:nvPr/>
        </p:nvSpPr>
        <p:spPr>
          <a:xfrm>
            <a:off x="561975" y="2210485"/>
            <a:ext cx="9163050" cy="646331"/>
          </a:xfrm>
          <a:prstGeom prst="rect">
            <a:avLst/>
          </a:prstGeom>
        </p:spPr>
        <p:txBody>
          <a:bodyPr wrap="square">
            <a:spAutoFit/>
          </a:bodyPr>
          <a:lstStyle/>
          <a:p>
            <a:r>
              <a:rPr lang="en-US" dirty="0"/>
              <a:t>A Subject is both an observable AND an observer. We can therefore subscribe to it, but also send it values</a:t>
            </a:r>
            <a:endParaRPr lang="fr-MA" dirty="0"/>
          </a:p>
        </p:txBody>
      </p:sp>
    </p:spTree>
    <p:extLst>
      <p:ext uri="{BB962C8B-B14F-4D97-AF65-F5344CB8AC3E}">
        <p14:creationId xmlns:p14="http://schemas.microsoft.com/office/powerpoint/2010/main" val="3695141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Operators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CC5477EE-C949-4F62-A43E-930CD1D5C06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05938" y="3333147"/>
            <a:ext cx="5476875" cy="2943225"/>
          </a:xfrm>
          <a:prstGeom prst="rect">
            <a:avLst/>
          </a:prstGeom>
          <a:noFill/>
          <a:ln>
            <a:noFill/>
          </a:ln>
        </p:spPr>
      </p:pic>
      <p:sp>
        <p:nvSpPr>
          <p:cNvPr id="3" name="Rectangle 2">
            <a:extLst>
              <a:ext uri="{FF2B5EF4-FFF2-40B4-BE49-F238E27FC236}">
                <a16:creationId xmlns:a16="http://schemas.microsoft.com/office/drawing/2014/main" id="{B705E586-37EF-4224-9EF8-A657484BD55D}"/>
              </a:ext>
            </a:extLst>
          </p:cNvPr>
          <p:cNvSpPr/>
          <p:nvPr/>
        </p:nvSpPr>
        <p:spPr>
          <a:xfrm>
            <a:off x="680321" y="2084801"/>
            <a:ext cx="9787654" cy="923330"/>
          </a:xfrm>
          <a:prstGeom prst="rect">
            <a:avLst/>
          </a:prstGeom>
        </p:spPr>
        <p:txBody>
          <a:bodyPr wrap="square">
            <a:spAutoFit/>
          </a:bodyPr>
          <a:lstStyle/>
          <a:p>
            <a:r>
              <a:rPr lang="fr-MA" dirty="0"/>
              <a:t>An </a:t>
            </a:r>
            <a:r>
              <a:rPr lang="fr-MA" dirty="0" err="1"/>
              <a:t>operator</a:t>
            </a:r>
            <a:r>
              <a:rPr lang="fr-MA" dirty="0"/>
              <a:t> </a:t>
            </a:r>
            <a:r>
              <a:rPr lang="fr-MA" dirty="0" err="1"/>
              <a:t>makes</a:t>
            </a:r>
            <a:r>
              <a:rPr lang="fr-MA" dirty="0"/>
              <a:t> </a:t>
            </a:r>
            <a:r>
              <a:rPr lang="fr-MA" dirty="0" err="1"/>
              <a:t>it</a:t>
            </a:r>
            <a:r>
              <a:rPr lang="fr-MA" dirty="0"/>
              <a:t> possible to </a:t>
            </a:r>
            <a:r>
              <a:rPr lang="fr-MA" dirty="0" err="1"/>
              <a:t>define</a:t>
            </a:r>
            <a:r>
              <a:rPr lang="fr-MA" dirty="0"/>
              <a:t> an Observable </a:t>
            </a:r>
            <a:r>
              <a:rPr lang="fr-MA" dirty="0" err="1"/>
              <a:t>from</a:t>
            </a:r>
            <a:r>
              <a:rPr lang="fr-MA" dirty="0"/>
              <a:t> </a:t>
            </a:r>
            <a:r>
              <a:rPr lang="fr-MA" dirty="0" err="1"/>
              <a:t>another</a:t>
            </a:r>
            <a:r>
              <a:rPr lang="fr-MA" dirty="0"/>
              <a:t> by </a:t>
            </a:r>
            <a:r>
              <a:rPr lang="fr-MA" dirty="0" err="1"/>
              <a:t>applying</a:t>
            </a:r>
            <a:r>
              <a:rPr lang="fr-MA" dirty="0"/>
              <a:t> </a:t>
            </a:r>
            <a:r>
              <a:rPr lang="fr-MA" dirty="0" err="1"/>
              <a:t>some</a:t>
            </a:r>
            <a:r>
              <a:rPr lang="fr-MA" dirty="0"/>
              <a:t> transformations to </a:t>
            </a:r>
            <a:r>
              <a:rPr lang="fr-MA" dirty="0" err="1"/>
              <a:t>it</a:t>
            </a:r>
            <a:r>
              <a:rPr lang="fr-MA" dirty="0"/>
              <a:t>.</a:t>
            </a:r>
          </a:p>
          <a:p>
            <a:r>
              <a:rPr lang="fr-MA" dirty="0" err="1"/>
              <a:t>Operators</a:t>
            </a:r>
            <a:r>
              <a:rPr lang="fr-MA" dirty="0"/>
              <a:t> are </a:t>
            </a:r>
            <a:r>
              <a:rPr lang="fr-MA" dirty="0" err="1"/>
              <a:t>functions</a:t>
            </a:r>
            <a:r>
              <a:rPr lang="fr-MA" dirty="0"/>
              <a:t> </a:t>
            </a:r>
            <a:r>
              <a:rPr lang="fr-MA" dirty="0" err="1"/>
              <a:t>that</a:t>
            </a:r>
            <a:r>
              <a:rPr lang="fr-MA" dirty="0"/>
              <a:t> can </a:t>
            </a:r>
            <a:r>
              <a:rPr lang="fr-MA" dirty="0" err="1"/>
              <a:t>be</a:t>
            </a:r>
            <a:r>
              <a:rPr lang="fr-MA" dirty="0"/>
              <a:t> </a:t>
            </a:r>
            <a:r>
              <a:rPr lang="fr-MA" dirty="0" err="1"/>
              <a:t>applied</a:t>
            </a:r>
            <a:r>
              <a:rPr lang="fr-MA" dirty="0"/>
              <a:t> to an Observable via the pipe </a:t>
            </a:r>
            <a:r>
              <a:rPr lang="fr-MA" dirty="0" err="1"/>
              <a:t>method</a:t>
            </a:r>
            <a:r>
              <a:rPr lang="fr-MA" dirty="0"/>
              <a:t>.</a:t>
            </a:r>
          </a:p>
        </p:txBody>
      </p:sp>
    </p:spTree>
    <p:extLst>
      <p:ext uri="{BB962C8B-B14F-4D97-AF65-F5344CB8AC3E}">
        <p14:creationId xmlns:p14="http://schemas.microsoft.com/office/powerpoint/2010/main" val="2650759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map</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AB1175F4-2A98-4269-8B8E-30F744511DA6}"/>
              </a:ext>
            </a:extLst>
          </p:cNvPr>
          <p:cNvSpPr/>
          <p:nvPr/>
        </p:nvSpPr>
        <p:spPr>
          <a:xfrm>
            <a:off x="680320" y="2243435"/>
            <a:ext cx="9661585" cy="646331"/>
          </a:xfrm>
          <a:prstGeom prst="rect">
            <a:avLst/>
          </a:prstGeom>
        </p:spPr>
        <p:txBody>
          <a:bodyPr wrap="square">
            <a:spAutoFit/>
          </a:bodyPr>
          <a:lstStyle/>
          <a:p>
            <a:r>
              <a:rPr lang="fr-MA" dirty="0"/>
              <a:t>The </a:t>
            </a:r>
            <a:r>
              <a:rPr lang="fr-MA" dirty="0" err="1"/>
              <a:t>map</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create</a:t>
            </a:r>
            <a:r>
              <a:rPr lang="fr-MA" dirty="0"/>
              <a:t> a new Observable </a:t>
            </a:r>
            <a:r>
              <a:rPr lang="fr-MA" dirty="0" err="1"/>
              <a:t>from</a:t>
            </a:r>
            <a:r>
              <a:rPr lang="fr-MA" dirty="0"/>
              <a:t> the original Observable by </a:t>
            </a:r>
            <a:r>
              <a:rPr lang="fr-MA" dirty="0" err="1"/>
              <a:t>transforming</a:t>
            </a:r>
            <a:r>
              <a:rPr lang="fr-MA" dirty="0"/>
              <a:t> </a:t>
            </a:r>
            <a:r>
              <a:rPr lang="fr-MA" dirty="0" err="1"/>
              <a:t>each</a:t>
            </a:r>
            <a:r>
              <a:rPr lang="fr-MA" dirty="0"/>
              <a:t> of </a:t>
            </a:r>
            <a:r>
              <a:rPr lang="fr-MA" dirty="0" err="1"/>
              <a:t>its</a:t>
            </a:r>
            <a:r>
              <a:rPr lang="fr-MA" dirty="0"/>
              <a:t> values.</a:t>
            </a:r>
          </a:p>
        </p:txBody>
      </p:sp>
      <p:sp>
        <p:nvSpPr>
          <p:cNvPr id="9" name="Rectangle 1">
            <a:extLst>
              <a:ext uri="{FF2B5EF4-FFF2-40B4-BE49-F238E27FC236}">
                <a16:creationId xmlns:a16="http://schemas.microsoft.com/office/drawing/2014/main" id="{C504804D-9CC0-430C-9FEF-0823E57AE9F1}"/>
              </a:ext>
            </a:extLst>
          </p:cNvPr>
          <p:cNvSpPr>
            <a:spLocks noChangeArrowheads="1"/>
          </p:cNvSpPr>
          <p:nvPr/>
        </p:nvSpPr>
        <p:spPr bwMode="auto">
          <a:xfrm>
            <a:off x="2228850" y="3460091"/>
            <a:ext cx="522130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from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map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'rxjs/operators'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//emit (1,2,3,4,5)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source = </a:t>
            </a:r>
            <a:r>
              <a:rPr kumimoji="0" lang="fr-FR" altLang="fr-FR" sz="1600" b="0" i="0" u="none" strike="noStrike" cap="none" normalizeH="0" baseline="0">
                <a:ln>
                  <a:noFill/>
                </a:ln>
                <a:solidFill>
                  <a:srgbClr val="FFC66D"/>
                </a:solidFill>
                <a:effectLst/>
                <a:latin typeface="JetBrains Mono"/>
              </a:rPr>
              <a:t>from</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3</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4</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//add 10 to each value</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example = source.</a:t>
            </a:r>
            <a:r>
              <a:rPr kumimoji="0" lang="fr-FR" altLang="fr-FR" sz="1600" b="0" i="0" u="none" strike="noStrike" cap="none" normalizeH="0" baseline="0">
                <a:ln>
                  <a:noFill/>
                </a:ln>
                <a:solidFill>
                  <a:srgbClr val="FFC66D"/>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map</a:t>
            </a:r>
            <a:r>
              <a:rPr kumimoji="0" lang="fr-FR" altLang="fr-FR" sz="1600" b="0" i="0" u="none" strike="noStrike" cap="none" normalizeH="0" baseline="0">
                <a:ln>
                  <a:noFill/>
                </a:ln>
                <a:solidFill>
                  <a:srgbClr val="A9B7C6"/>
                </a:solidFill>
                <a:effectLst/>
                <a:latin typeface="JetBrains Mono"/>
              </a:rPr>
              <a:t>(val =&gt; val + </a:t>
            </a:r>
            <a:r>
              <a:rPr kumimoji="0" lang="fr-FR" altLang="fr-FR" sz="1600" b="0" i="0" u="none" strike="noStrike" cap="none" normalizeH="0" baseline="0">
                <a:ln>
                  <a:noFill/>
                </a:ln>
                <a:solidFill>
                  <a:srgbClr val="6897BB"/>
                </a:solidFill>
                <a:effectLst/>
                <a:latin typeface="JetBrains Mono"/>
              </a:rPr>
              <a:t>10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//output: 11,12,13,14,15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subscribe = example.</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(val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(val))</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2564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filter</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78C2C51-2865-4831-B878-8C4E10652100}"/>
              </a:ext>
            </a:extLst>
          </p:cNvPr>
          <p:cNvSpPr/>
          <p:nvPr/>
        </p:nvSpPr>
        <p:spPr>
          <a:xfrm>
            <a:off x="680320" y="2128518"/>
            <a:ext cx="9661585" cy="646331"/>
          </a:xfrm>
          <a:prstGeom prst="rect">
            <a:avLst/>
          </a:prstGeom>
        </p:spPr>
        <p:txBody>
          <a:bodyPr wrap="square">
            <a:spAutoFit/>
          </a:bodyPr>
          <a:lstStyle/>
          <a:p>
            <a:r>
              <a:rPr lang="fr-MA" dirty="0"/>
              <a:t>The </a:t>
            </a:r>
            <a:r>
              <a:rPr lang="fr-MA" dirty="0" err="1"/>
              <a:t>filter</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keep</a:t>
            </a:r>
            <a:r>
              <a:rPr lang="fr-MA" dirty="0"/>
              <a:t> </a:t>
            </a:r>
            <a:r>
              <a:rPr lang="fr-MA" dirty="0" err="1"/>
              <a:t>only</a:t>
            </a:r>
            <a:r>
              <a:rPr lang="fr-MA" dirty="0"/>
              <a:t> the </a:t>
            </a:r>
            <a:r>
              <a:rPr lang="fr-MA" dirty="0" err="1"/>
              <a:t>elements</a:t>
            </a:r>
            <a:r>
              <a:rPr lang="fr-MA" dirty="0"/>
              <a:t> for </a:t>
            </a:r>
            <a:r>
              <a:rPr lang="fr-MA" dirty="0" err="1"/>
              <a:t>which</a:t>
            </a:r>
            <a:r>
              <a:rPr lang="fr-MA" dirty="0"/>
              <a:t> the </a:t>
            </a:r>
            <a:r>
              <a:rPr lang="fr-MA" dirty="0" err="1"/>
              <a:t>predicate</a:t>
            </a:r>
            <a:r>
              <a:rPr lang="fr-MA" dirty="0"/>
              <a:t> </a:t>
            </a:r>
            <a:r>
              <a:rPr lang="fr-MA" dirty="0" err="1"/>
              <a:t>function</a:t>
            </a:r>
            <a:r>
              <a:rPr lang="fr-MA" dirty="0"/>
              <a:t> </a:t>
            </a:r>
            <a:r>
              <a:rPr lang="fr-MA" dirty="0" err="1"/>
              <a:t>returns</a:t>
            </a:r>
            <a:r>
              <a:rPr lang="fr-MA" dirty="0"/>
              <a:t> </a:t>
            </a:r>
            <a:r>
              <a:rPr lang="fr-MA" dirty="0" err="1"/>
              <a:t>true</a:t>
            </a:r>
            <a:r>
              <a:rPr lang="fr-MA" dirty="0"/>
              <a:t>.</a:t>
            </a:r>
          </a:p>
        </p:txBody>
      </p:sp>
      <p:sp>
        <p:nvSpPr>
          <p:cNvPr id="10" name="Rectangle 1">
            <a:extLst>
              <a:ext uri="{FF2B5EF4-FFF2-40B4-BE49-F238E27FC236}">
                <a16:creationId xmlns:a16="http://schemas.microsoft.com/office/drawing/2014/main" id="{30700D6D-04C1-47D9-81E5-F4BD823DEAF8}"/>
              </a:ext>
            </a:extLst>
          </p:cNvPr>
          <p:cNvSpPr>
            <a:spLocks noChangeArrowheads="1"/>
          </p:cNvSpPr>
          <p:nvPr/>
        </p:nvSpPr>
        <p:spPr bwMode="auto">
          <a:xfrm>
            <a:off x="1876425" y="3246612"/>
            <a:ext cx="6777433"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from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filter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'rxjs/operators'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//emit (1,2,3,4,5)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source = </a:t>
            </a:r>
            <a:r>
              <a:rPr kumimoji="0" lang="fr-FR" altLang="fr-FR" sz="1600" b="0" i="0" u="none" strike="noStrike" cap="none" normalizeH="0" baseline="0">
                <a:ln>
                  <a:noFill/>
                </a:ln>
                <a:solidFill>
                  <a:srgbClr val="FFC66D"/>
                </a:solidFill>
                <a:effectLst/>
                <a:latin typeface="JetBrains Mono"/>
              </a:rPr>
              <a:t>from</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3</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4</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//filter out non-even numbers</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example = source.</a:t>
            </a:r>
            <a:r>
              <a:rPr kumimoji="0" lang="fr-FR" altLang="fr-FR" sz="1600" b="0" i="0" u="none" strike="noStrike" cap="none" normalizeH="0" baseline="0">
                <a:ln>
                  <a:noFill/>
                </a:ln>
                <a:solidFill>
                  <a:srgbClr val="FFC66D"/>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filter</a:t>
            </a:r>
            <a:r>
              <a:rPr kumimoji="0" lang="fr-FR" altLang="fr-FR" sz="1600" b="0" i="0" u="none" strike="noStrike" cap="none" normalizeH="0" baseline="0">
                <a:ln>
                  <a:noFill/>
                </a:ln>
                <a:solidFill>
                  <a:srgbClr val="A9B7C6"/>
                </a:solidFill>
                <a:effectLst/>
                <a:latin typeface="JetBrains Mono"/>
              </a:rPr>
              <a:t>(num =&gt; num % </a:t>
            </a:r>
            <a:r>
              <a:rPr kumimoji="0" lang="fr-FR" altLang="fr-FR" sz="1600" b="0" i="0" u="none" strike="noStrike" cap="none" normalizeH="0" baseline="0">
                <a:ln>
                  <a:noFill/>
                </a:ln>
                <a:solidFill>
                  <a:srgbClr val="6897BB"/>
                </a:solidFill>
                <a:effectLst/>
                <a:latin typeface="JetBrains Mono"/>
              </a:rPr>
              <a:t>2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//output: "Even number: 2", "Even number: 4"</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subscribe = example.</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(val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`Even number: </a:t>
            </a:r>
            <a:r>
              <a:rPr kumimoji="0" lang="fr-FR" altLang="fr-FR" sz="1600" b="0" i="0" u="none" strike="noStrike" cap="none" normalizeH="0" baseline="0">
                <a:ln>
                  <a:noFill/>
                </a:ln>
                <a:solidFill>
                  <a:srgbClr val="A9B7C6"/>
                </a:solidFill>
                <a:effectLst/>
                <a:latin typeface="JetBrains Mono"/>
              </a:rPr>
              <a:t>${val}</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9636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ea typeface="Roboto" panose="02000000000000000000" pitchFamily="2" charset="0"/>
              </a:rPr>
              <a:t>Forms: Template driven</a:t>
            </a: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166664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Forms</a:t>
            </a:r>
          </a:p>
        </p:txBody>
      </p:sp>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0" name="Image 9">
            <a:extLst>
              <a:ext uri="{FF2B5EF4-FFF2-40B4-BE49-F238E27FC236}">
                <a16:creationId xmlns:a16="http://schemas.microsoft.com/office/drawing/2014/main" id="{35AEFFBF-FFF2-4CF0-8BE3-DFF291BB9F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06890" y="2492204"/>
            <a:ext cx="6951779" cy="3515191"/>
          </a:xfrm>
          <a:prstGeom prst="rect">
            <a:avLst/>
          </a:prstGeom>
          <a:noFill/>
          <a:ln>
            <a:noFill/>
          </a:ln>
        </p:spPr>
      </p:pic>
    </p:spTree>
    <p:extLst>
      <p:ext uri="{BB962C8B-B14F-4D97-AF65-F5344CB8AC3E}">
        <p14:creationId xmlns:p14="http://schemas.microsoft.com/office/powerpoint/2010/main" val="24317229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D3FF01-6419-4326-8FE5-429F81955C4D}"/>
              </a:ext>
            </a:extLst>
          </p:cNvPr>
          <p:cNvSpPr>
            <a:spLocks noGrp="1"/>
          </p:cNvSpPr>
          <p:nvPr>
            <p:ph type="title"/>
          </p:nvPr>
        </p:nvSpPr>
        <p:spPr/>
        <p:txBody>
          <a:bodyPr/>
          <a:lstStyle/>
          <a:p>
            <a:r>
              <a:rPr lang="fr-MA" dirty="0"/>
              <a:t>TD vs </a:t>
            </a:r>
            <a:r>
              <a:rPr lang="fr-MA" dirty="0" err="1"/>
              <a:t>Reactive</a:t>
            </a:r>
            <a:endParaRPr lang="fr-MA" dirty="0"/>
          </a:p>
        </p:txBody>
      </p:sp>
      <p:graphicFrame>
        <p:nvGraphicFramePr>
          <p:cNvPr id="5" name="Tableau 5">
            <a:extLst>
              <a:ext uri="{FF2B5EF4-FFF2-40B4-BE49-F238E27FC236}">
                <a16:creationId xmlns:a16="http://schemas.microsoft.com/office/drawing/2014/main" id="{64745CC5-EA82-436C-8844-2C038072CB6C}"/>
              </a:ext>
            </a:extLst>
          </p:cNvPr>
          <p:cNvGraphicFramePr>
            <a:graphicFrameLocks noGrp="1"/>
          </p:cNvGraphicFramePr>
          <p:nvPr>
            <p:ph idx="1"/>
            <p:extLst>
              <p:ext uri="{D42A27DB-BD31-4B8C-83A1-F6EECF244321}">
                <p14:modId xmlns:p14="http://schemas.microsoft.com/office/powerpoint/2010/main" val="1173307453"/>
              </p:ext>
            </p:extLst>
          </p:nvPr>
        </p:nvGraphicFramePr>
        <p:xfrm>
          <a:off x="1423988" y="2736850"/>
          <a:ext cx="9613900" cy="2763520"/>
        </p:xfrm>
        <a:graphic>
          <a:graphicData uri="http://schemas.openxmlformats.org/drawingml/2006/table">
            <a:tbl>
              <a:tblPr firstRow="1" bandRow="1">
                <a:tableStyleId>{5C22544A-7EE6-4342-B048-85BDC9FD1C3A}</a:tableStyleId>
              </a:tblPr>
              <a:tblGrid>
                <a:gridCol w="4806950">
                  <a:extLst>
                    <a:ext uri="{9D8B030D-6E8A-4147-A177-3AD203B41FA5}">
                      <a16:colId xmlns:a16="http://schemas.microsoft.com/office/drawing/2014/main" val="2533356705"/>
                    </a:ext>
                  </a:extLst>
                </a:gridCol>
                <a:gridCol w="4806950">
                  <a:extLst>
                    <a:ext uri="{9D8B030D-6E8A-4147-A177-3AD203B41FA5}">
                      <a16:colId xmlns:a16="http://schemas.microsoft.com/office/drawing/2014/main" val="1301449201"/>
                    </a:ext>
                  </a:extLst>
                </a:gridCol>
              </a:tblGrid>
              <a:tr h="370840">
                <a:tc>
                  <a:txBody>
                    <a:bodyPr/>
                    <a:lstStyle/>
                    <a:p>
                      <a:r>
                        <a:rPr lang="fr-MA" sz="1800" b="1" i="0" kern="1200" dirty="0">
                          <a:solidFill>
                            <a:schemeClr val="lt1"/>
                          </a:solidFill>
                          <a:effectLst/>
                          <a:latin typeface="+mn-lt"/>
                          <a:ea typeface="+mn-ea"/>
                          <a:cs typeface="+mn-cs"/>
                        </a:rPr>
                        <a:t>Template Driven Forms </a:t>
                      </a:r>
                      <a:r>
                        <a:rPr lang="fr-MA" sz="1800" b="1" i="0" kern="1200" dirty="0" err="1">
                          <a:solidFill>
                            <a:schemeClr val="lt1"/>
                          </a:solidFill>
                          <a:effectLst/>
                          <a:latin typeface="+mn-lt"/>
                          <a:ea typeface="+mn-ea"/>
                          <a:cs typeface="+mn-cs"/>
                        </a:rPr>
                        <a:t>Features</a:t>
                      </a:r>
                      <a:endParaRPr lang="fr-MA" dirty="0"/>
                    </a:p>
                  </a:txBody>
                  <a:tcPr/>
                </a:tc>
                <a:tc>
                  <a:txBody>
                    <a:bodyPr/>
                    <a:lstStyle/>
                    <a:p>
                      <a:r>
                        <a:rPr lang="fr-MA" sz="1800" b="1" i="0" kern="1200" dirty="0" err="1">
                          <a:solidFill>
                            <a:schemeClr val="lt1"/>
                          </a:solidFill>
                          <a:effectLst/>
                          <a:latin typeface="+mn-lt"/>
                          <a:ea typeface="+mn-ea"/>
                          <a:cs typeface="+mn-cs"/>
                        </a:rPr>
                        <a:t>Reactive</a:t>
                      </a:r>
                      <a:r>
                        <a:rPr lang="fr-MA" sz="1800" b="1" i="0" kern="1200" dirty="0">
                          <a:solidFill>
                            <a:schemeClr val="lt1"/>
                          </a:solidFill>
                          <a:effectLst/>
                          <a:latin typeface="+mn-lt"/>
                          <a:ea typeface="+mn-ea"/>
                          <a:cs typeface="+mn-cs"/>
                        </a:rPr>
                        <a:t> Forms </a:t>
                      </a:r>
                      <a:r>
                        <a:rPr lang="fr-MA" sz="1800" b="1" i="0" kern="1200" dirty="0" err="1">
                          <a:solidFill>
                            <a:schemeClr val="lt1"/>
                          </a:solidFill>
                          <a:effectLst/>
                          <a:latin typeface="+mn-lt"/>
                          <a:ea typeface="+mn-ea"/>
                          <a:cs typeface="+mn-cs"/>
                        </a:rPr>
                        <a:t>Features</a:t>
                      </a:r>
                      <a:endParaRPr lang="fr-MA" dirty="0"/>
                    </a:p>
                  </a:txBody>
                  <a:tcPr/>
                </a:tc>
                <a:extLst>
                  <a:ext uri="{0D108BD9-81ED-4DB2-BD59-A6C34878D82A}">
                    <a16:rowId xmlns:a16="http://schemas.microsoft.com/office/drawing/2014/main" val="3650852328"/>
                  </a:ext>
                </a:extLst>
              </a:tr>
              <a:tr h="370840">
                <a:tc>
                  <a:txBody>
                    <a:bodyPr/>
                    <a:lstStyle/>
                    <a:p>
                      <a:r>
                        <a:rPr lang="fr-MA" sz="1800" b="0" i="0" kern="1200" dirty="0" err="1">
                          <a:solidFill>
                            <a:schemeClr val="dk1"/>
                          </a:solidFill>
                          <a:effectLst/>
                          <a:latin typeface="+mn-lt"/>
                          <a:ea typeface="+mn-ea"/>
                          <a:cs typeface="+mn-cs"/>
                        </a:rPr>
                        <a:t>Easy</a:t>
                      </a:r>
                      <a:r>
                        <a:rPr lang="fr-MA" sz="1800" b="0" i="0" kern="1200" dirty="0">
                          <a:solidFill>
                            <a:schemeClr val="dk1"/>
                          </a:solidFill>
                          <a:effectLst/>
                          <a:latin typeface="+mn-lt"/>
                          <a:ea typeface="+mn-ea"/>
                          <a:cs typeface="+mn-cs"/>
                        </a:rPr>
                        <a:t> to use</a:t>
                      </a:r>
                      <a:endParaRPr lang="fr-MA" dirty="0"/>
                    </a:p>
                  </a:txBody>
                  <a:tcPr/>
                </a:tc>
                <a:tc>
                  <a:txBody>
                    <a:bodyPr/>
                    <a:lstStyle/>
                    <a:p>
                      <a:r>
                        <a:rPr lang="en-US" sz="1800" b="0" i="0" kern="1200" dirty="0">
                          <a:solidFill>
                            <a:schemeClr val="dk1"/>
                          </a:solidFill>
                          <a:effectLst/>
                          <a:latin typeface="+mn-lt"/>
                          <a:ea typeface="+mn-ea"/>
                          <a:cs typeface="+mn-cs"/>
                        </a:rPr>
                        <a:t>More flexible, but needs a lot of practice</a:t>
                      </a:r>
                      <a:endParaRPr lang="fr-MA" dirty="0"/>
                    </a:p>
                  </a:txBody>
                  <a:tcPr/>
                </a:tc>
                <a:extLst>
                  <a:ext uri="{0D108BD9-81ED-4DB2-BD59-A6C34878D82A}">
                    <a16:rowId xmlns:a16="http://schemas.microsoft.com/office/drawing/2014/main" val="3445163969"/>
                  </a:ext>
                </a:extLst>
              </a:tr>
              <a:tr h="370840">
                <a:tc>
                  <a:txBody>
                    <a:bodyPr/>
                    <a:lstStyle/>
                    <a:p>
                      <a:r>
                        <a:rPr lang="en-US" sz="1800" b="0" i="0" kern="1200" dirty="0">
                          <a:solidFill>
                            <a:schemeClr val="dk1"/>
                          </a:solidFill>
                          <a:effectLst/>
                          <a:latin typeface="+mn-lt"/>
                          <a:ea typeface="+mn-ea"/>
                          <a:cs typeface="+mn-cs"/>
                        </a:rPr>
                        <a:t>Suitable for simple scenarios</a:t>
                      </a:r>
                      <a:endParaRPr lang="fr-MA" dirty="0"/>
                    </a:p>
                  </a:txBody>
                  <a:tcPr/>
                </a:tc>
                <a:tc>
                  <a:txBody>
                    <a:bodyPr/>
                    <a:lstStyle/>
                    <a:p>
                      <a:r>
                        <a:rPr lang="fr-MA" sz="1800" b="0" i="0" kern="1200" dirty="0" err="1">
                          <a:solidFill>
                            <a:schemeClr val="dk1"/>
                          </a:solidFill>
                          <a:effectLst/>
                          <a:latin typeface="+mn-lt"/>
                          <a:ea typeface="+mn-ea"/>
                          <a:cs typeface="+mn-cs"/>
                        </a:rPr>
                        <a:t>Handles</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any</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complex</a:t>
                      </a:r>
                      <a:r>
                        <a:rPr lang="fr-MA" sz="1800" b="0" i="0" kern="1200" dirty="0">
                          <a:solidFill>
                            <a:schemeClr val="dk1"/>
                          </a:solidFill>
                          <a:effectLst/>
                          <a:latin typeface="+mn-lt"/>
                          <a:ea typeface="+mn-ea"/>
                          <a:cs typeface="+mn-cs"/>
                        </a:rPr>
                        <a:t> scenarios</a:t>
                      </a:r>
                      <a:endParaRPr lang="fr-MA" dirty="0"/>
                    </a:p>
                  </a:txBody>
                  <a:tcPr/>
                </a:tc>
                <a:extLst>
                  <a:ext uri="{0D108BD9-81ED-4DB2-BD59-A6C34878D82A}">
                    <a16:rowId xmlns:a16="http://schemas.microsoft.com/office/drawing/2014/main" val="3130745630"/>
                  </a:ext>
                </a:extLst>
              </a:tr>
              <a:tr h="370840">
                <a:tc>
                  <a:txBody>
                    <a:bodyPr/>
                    <a:lstStyle/>
                    <a:p>
                      <a:r>
                        <a:rPr lang="en-US" sz="1800" b="0" i="0" kern="1200" dirty="0">
                          <a:solidFill>
                            <a:schemeClr val="dk1"/>
                          </a:solidFill>
                          <a:effectLst/>
                          <a:latin typeface="+mn-lt"/>
                          <a:ea typeface="+mn-ea"/>
                          <a:cs typeface="+mn-cs"/>
                        </a:rPr>
                        <a:t>Two way data binding(using </a:t>
                      </a:r>
                      <a:r>
                        <a:rPr lang="en-US" dirty="0"/>
                        <a:t>[(</a:t>
                      </a:r>
                      <a:r>
                        <a:rPr lang="en-US" dirty="0" err="1"/>
                        <a:t>NgModel</a:t>
                      </a:r>
                      <a:r>
                        <a:rPr lang="en-US" dirty="0"/>
                        <a:t>)]</a:t>
                      </a:r>
                      <a:r>
                        <a:rPr lang="en-US" sz="1800" b="0" i="0" kern="1200" dirty="0">
                          <a:solidFill>
                            <a:schemeClr val="dk1"/>
                          </a:solidFill>
                          <a:effectLst/>
                          <a:latin typeface="+mn-lt"/>
                          <a:ea typeface="+mn-ea"/>
                          <a:cs typeface="+mn-cs"/>
                        </a:rPr>
                        <a:t> syntax)</a:t>
                      </a:r>
                      <a:endParaRPr lang="fr-MA" dirty="0"/>
                    </a:p>
                  </a:txBody>
                  <a:tcPr/>
                </a:tc>
                <a:tc>
                  <a:txBody>
                    <a:bodyPr/>
                    <a:lstStyle/>
                    <a:p>
                      <a:r>
                        <a:rPr lang="en-US" sz="1800" b="0" i="0" kern="1200" dirty="0">
                          <a:solidFill>
                            <a:schemeClr val="dk1"/>
                          </a:solidFill>
                          <a:effectLst/>
                          <a:latin typeface="+mn-lt"/>
                          <a:ea typeface="+mn-ea"/>
                          <a:cs typeface="+mn-cs"/>
                        </a:rPr>
                        <a:t>No data binding is done </a:t>
                      </a:r>
                      <a:endParaRPr lang="fr-MA" dirty="0"/>
                    </a:p>
                  </a:txBody>
                  <a:tcPr/>
                </a:tc>
                <a:extLst>
                  <a:ext uri="{0D108BD9-81ED-4DB2-BD59-A6C34878D82A}">
                    <a16:rowId xmlns:a16="http://schemas.microsoft.com/office/drawing/2014/main" val="2463342772"/>
                  </a:ext>
                </a:extLst>
              </a:tr>
              <a:tr h="370840">
                <a:tc>
                  <a:txBody>
                    <a:bodyPr/>
                    <a:lstStyle/>
                    <a:p>
                      <a:r>
                        <a:rPr lang="fr-MA" sz="1800" b="0" i="0" kern="1200" dirty="0">
                          <a:solidFill>
                            <a:schemeClr val="dk1"/>
                          </a:solidFill>
                          <a:effectLst/>
                          <a:latin typeface="+mn-lt"/>
                          <a:ea typeface="+mn-ea"/>
                          <a:cs typeface="+mn-cs"/>
                        </a:rPr>
                        <a:t>Minimal component code</a:t>
                      </a:r>
                      <a:endParaRPr lang="fr-MA" dirty="0"/>
                    </a:p>
                  </a:txBody>
                  <a:tcPr/>
                </a:tc>
                <a:tc>
                  <a:txBody>
                    <a:bodyPr/>
                    <a:lstStyle/>
                    <a:p>
                      <a:r>
                        <a:rPr lang="en-US" sz="1800" b="0" i="0" kern="1200" dirty="0">
                          <a:solidFill>
                            <a:schemeClr val="dk1"/>
                          </a:solidFill>
                          <a:effectLst/>
                          <a:latin typeface="+mn-lt"/>
                          <a:ea typeface="+mn-ea"/>
                          <a:cs typeface="+mn-cs"/>
                        </a:rPr>
                        <a:t>More component code and less HTML markup</a:t>
                      </a:r>
                      <a:endParaRPr lang="fr-MA" dirty="0"/>
                    </a:p>
                  </a:txBody>
                  <a:tcPr/>
                </a:tc>
                <a:extLst>
                  <a:ext uri="{0D108BD9-81ED-4DB2-BD59-A6C34878D82A}">
                    <a16:rowId xmlns:a16="http://schemas.microsoft.com/office/drawing/2014/main" val="4004511814"/>
                  </a:ext>
                </a:extLst>
              </a:tr>
              <a:tr h="370840">
                <a:tc>
                  <a:txBody>
                    <a:bodyPr/>
                    <a:lstStyle/>
                    <a:p>
                      <a:r>
                        <a:rPr lang="en-US" dirty="0"/>
                        <a:t>Automatic track of the form and its data(handled by Angular)</a:t>
                      </a:r>
                      <a:endParaRPr lang="fr-MA" dirty="0"/>
                    </a:p>
                  </a:txBody>
                  <a:tcPr/>
                </a:tc>
                <a:tc>
                  <a:txBody>
                    <a:bodyPr/>
                    <a:lstStyle/>
                    <a:p>
                      <a:r>
                        <a:rPr lang="fr-MA" sz="1800" b="0" i="0" kern="1200" dirty="0" err="1">
                          <a:solidFill>
                            <a:schemeClr val="dk1"/>
                          </a:solidFill>
                          <a:effectLst/>
                          <a:latin typeface="+mn-lt"/>
                          <a:ea typeface="+mn-ea"/>
                          <a:cs typeface="+mn-cs"/>
                        </a:rPr>
                        <a:t>Adding</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elements</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dynamically</a:t>
                      </a:r>
                      <a:endParaRPr lang="fr-MA" dirty="0"/>
                    </a:p>
                  </a:txBody>
                  <a:tcPr/>
                </a:tc>
                <a:extLst>
                  <a:ext uri="{0D108BD9-81ED-4DB2-BD59-A6C34878D82A}">
                    <a16:rowId xmlns:a16="http://schemas.microsoft.com/office/drawing/2014/main" val="3782645246"/>
                  </a:ext>
                </a:extLst>
              </a:tr>
            </a:tbl>
          </a:graphicData>
        </a:graphic>
      </p:graphicFrame>
    </p:spTree>
    <p:extLst>
      <p:ext uri="{BB962C8B-B14F-4D97-AF65-F5344CB8AC3E}">
        <p14:creationId xmlns:p14="http://schemas.microsoft.com/office/powerpoint/2010/main" val="335695380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26301</TotalTime>
  <Words>8908</Words>
  <Application>Microsoft Office PowerPoint</Application>
  <PresentationFormat>Grand écran</PresentationFormat>
  <Paragraphs>1055</Paragraphs>
  <Slides>145</Slides>
  <Notes>14</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145</vt:i4>
      </vt:variant>
    </vt:vector>
  </HeadingPairs>
  <TitlesOfParts>
    <vt:vector size="164" baseType="lpstr">
      <vt:lpstr>Arial</vt:lpstr>
      <vt:lpstr>Calibri</vt:lpstr>
      <vt:lpstr>Consolas</vt:lpstr>
      <vt:lpstr>Courier New</vt:lpstr>
      <vt:lpstr>Droid Sans Mono</vt:lpstr>
      <vt:lpstr>JetBrains Mono</vt:lpstr>
      <vt:lpstr>Menlo</vt:lpstr>
      <vt:lpstr>Roboto</vt:lpstr>
      <vt:lpstr>Roboto Black</vt:lpstr>
      <vt:lpstr>Roboto Light</vt:lpstr>
      <vt:lpstr>Roboto Medium</vt:lpstr>
      <vt:lpstr>Trebuchet MS</vt:lpstr>
      <vt:lpstr>Trebuchet MS (Corps)</vt:lpstr>
      <vt:lpstr>Ubuntu</vt:lpstr>
      <vt:lpstr>Ubuntu Light</vt:lpstr>
      <vt:lpstr>Ubuntu Medium</vt:lpstr>
      <vt:lpstr>Verdana</vt:lpstr>
      <vt:lpstr>Wingdings</vt:lpstr>
      <vt:lpstr>Berlin</vt:lpstr>
      <vt:lpstr>Angular</vt:lpstr>
      <vt:lpstr>Training plan</vt:lpstr>
      <vt:lpstr>First Day</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What will be done during this training</vt:lpstr>
      <vt:lpstr>Code in a git repository by Steps</vt:lpstr>
      <vt:lpstr>Installation</vt:lpstr>
      <vt:lpstr>Setup Environment</vt:lpstr>
      <vt:lpstr>Node Js</vt:lpstr>
      <vt:lpstr>Angular Cli</vt:lpstr>
      <vt:lpstr>CLI Overview</vt:lpstr>
      <vt:lpstr>Basics</vt:lpstr>
      <vt:lpstr>Create new Angular App</vt:lpstr>
      <vt:lpstr>The contents src folder</vt:lpstr>
      <vt:lpstr>App component</vt:lpstr>
      <vt:lpstr>App module</vt:lpstr>
      <vt:lpstr>Bootstrapping the app</vt:lpstr>
      <vt:lpstr>Bootstrapping the app</vt:lpstr>
      <vt:lpstr>Basics: Components</vt:lpstr>
      <vt:lpstr>Basics: Components creation</vt:lpstr>
      <vt:lpstr>Basics: Component selector type</vt:lpstr>
      <vt:lpstr>Basics: Databinding</vt:lpstr>
      <vt:lpstr>Basics: Databinding</vt:lpstr>
      <vt:lpstr>Basics: Databinding</vt:lpstr>
      <vt:lpstr>Basics: Directives</vt:lpstr>
      <vt:lpstr>Basics: NgIf</vt:lpstr>
      <vt:lpstr>Basics: NgStyle</vt:lpstr>
      <vt:lpstr>Basics: NgClass</vt:lpstr>
      <vt:lpstr>Basics: NgFor</vt:lpstr>
      <vt:lpstr>NgSwitch</vt:lpstr>
      <vt:lpstr>Directives</vt:lpstr>
      <vt:lpstr>Custom directives</vt:lpstr>
      <vt:lpstr>Directives Listener</vt:lpstr>
      <vt:lpstr>Using HostBinding to Bind to Host Properties</vt:lpstr>
      <vt:lpstr>Second Day</vt:lpstr>
      <vt:lpstr>Components &amp; Databinding</vt:lpstr>
      <vt:lpstr>Input: Property Binding</vt:lpstr>
      <vt:lpstr>Input: @Input Decorator</vt:lpstr>
      <vt:lpstr>Input: Binding To custom property</vt:lpstr>
      <vt:lpstr>Input: Binding To custom property(alias)</vt:lpstr>
      <vt:lpstr>Output: Event Binding</vt:lpstr>
      <vt:lpstr>Output: Declaration of property and decorator @Output ()</vt:lpstr>
      <vt:lpstr>Output: Sending values</vt:lpstr>
      <vt:lpstr>Output: Binding To custom event</vt:lpstr>
      <vt:lpstr>Local reference</vt:lpstr>
      <vt:lpstr>Pipes</vt:lpstr>
      <vt:lpstr>Pipe </vt:lpstr>
      <vt:lpstr>Pipe with parameters</vt:lpstr>
      <vt:lpstr>Chaining</vt:lpstr>
      <vt:lpstr>Creating a Custom Pipe</vt:lpstr>
      <vt:lpstr>Creating a Custom Pipe</vt:lpstr>
      <vt:lpstr>parametrizing a custom pipe </vt:lpstr>
      <vt:lpstr>Services &amp; Dependency Injection</vt:lpstr>
      <vt:lpstr>What is "Dependency Injection"?</vt:lpstr>
      <vt:lpstr>Injection of an Angular Service</vt:lpstr>
      <vt:lpstr>Services &amp; Providers</vt:lpstr>
      <vt:lpstr>Scope of Services</vt:lpstr>
      <vt:lpstr>Services in Angular 6+</vt:lpstr>
      <vt:lpstr>Third Day</vt:lpstr>
      <vt:lpstr>Routing</vt:lpstr>
      <vt:lpstr>Setting up of "Routing"</vt:lpstr>
      <vt:lpstr>Setting up routes with parameters</vt:lpstr>
      <vt:lpstr>&lt;router-outlet&gt;</vt:lpstr>
      <vt:lpstr>Navigating with Router Links</vt:lpstr>
      <vt:lpstr>Navigating Programmatically</vt:lpstr>
      <vt:lpstr>Styling Active Router Links</vt:lpstr>
      <vt:lpstr>Child(Nested) Route</vt:lpstr>
      <vt:lpstr>Passing Parameters to Routes</vt:lpstr>
      <vt:lpstr>Fetching Route Parameters</vt:lpstr>
      <vt:lpstr>Fetching Route Parameters Reactively</vt:lpstr>
      <vt:lpstr>QueryParams</vt:lpstr>
      <vt:lpstr>Redirecting and Wildcard Routes</vt:lpstr>
      <vt:lpstr>Guards</vt:lpstr>
      <vt:lpstr>CanActivate</vt:lpstr>
      <vt:lpstr>CanDeactivate</vt:lpstr>
      <vt:lpstr>Lazy Loading</vt:lpstr>
      <vt:lpstr>Lazy Loading configuration</vt:lpstr>
      <vt:lpstr>Observables</vt:lpstr>
      <vt:lpstr>Observables</vt:lpstr>
      <vt:lpstr>Observables</vt:lpstr>
      <vt:lpstr>Observers</vt:lpstr>
      <vt:lpstr>Subscribe to an observable</vt:lpstr>
      <vt:lpstr>Unsubscription</vt:lpstr>
      <vt:lpstr>Subject</vt:lpstr>
      <vt:lpstr>Subject</vt:lpstr>
      <vt:lpstr>Operators</vt:lpstr>
      <vt:lpstr>map</vt:lpstr>
      <vt:lpstr>filter</vt:lpstr>
      <vt:lpstr>Forms: Template driven</vt:lpstr>
      <vt:lpstr>Forms</vt:lpstr>
      <vt:lpstr>TD vs Reactive</vt:lpstr>
      <vt:lpstr>TD: Registering the Controls</vt:lpstr>
      <vt:lpstr>TD: Submitting and Using the Form</vt:lpstr>
      <vt:lpstr>TD: Adding Validation to check User Input</vt:lpstr>
      <vt:lpstr>TD: Using form state</vt:lpstr>
      <vt:lpstr>TD: Outputting Validation Error Messages</vt:lpstr>
      <vt:lpstr>TD: Using ngModel with Two-Way-Binding </vt:lpstr>
      <vt:lpstr>TD: Grouping Form Controls </vt:lpstr>
      <vt:lpstr>TD: Handling Radio Buttons</vt:lpstr>
      <vt:lpstr>TD: Using Form Data</vt:lpstr>
      <vt:lpstr>TD: Reset a form</vt:lpstr>
      <vt:lpstr>Fourth Day</vt:lpstr>
      <vt:lpstr>Forms: Reactive</vt:lpstr>
      <vt:lpstr>Reactive: Creation of the form</vt:lpstr>
      <vt:lpstr>Reactive:  Syncing HTML and Form</vt:lpstr>
      <vt:lpstr>Reactive:  submit de form </vt:lpstr>
      <vt:lpstr>Reactive:  Validation</vt:lpstr>
      <vt:lpstr>Reactive:  Getting Access to Controls </vt:lpstr>
      <vt:lpstr>Reactive:  Group Control</vt:lpstr>
      <vt:lpstr>Arrays of Form Controls (FormArray)</vt:lpstr>
      <vt:lpstr>Arrays of Form Controls (FormArray)</vt:lpstr>
      <vt:lpstr>Http Requests</vt:lpstr>
      <vt:lpstr>Making HTTP Requests</vt:lpstr>
      <vt:lpstr>Sending a POST Request</vt:lpstr>
      <vt:lpstr>Sending a PUT Request</vt:lpstr>
      <vt:lpstr>GETting Data</vt:lpstr>
      <vt:lpstr>Delete request</vt:lpstr>
      <vt:lpstr>Handling Errors</vt:lpstr>
      <vt:lpstr>Setting Headers</vt:lpstr>
      <vt:lpstr>Adding Query Params</vt:lpstr>
      <vt:lpstr>Introducing Interceptors</vt:lpstr>
      <vt:lpstr>Authentication</vt:lpstr>
      <vt:lpstr>How authentication works</vt:lpstr>
      <vt:lpstr>QUESTIONS</vt:lpstr>
      <vt:lpstr>SESSION END</vt:lpstr>
      <vt:lpstr>ANNEX</vt:lpstr>
      <vt:lpstr>Source code</vt:lpstr>
      <vt:lpstr>TypeScript(Types)</vt:lpstr>
      <vt:lpstr>TypeScript(Classes)</vt:lpstr>
      <vt:lpstr>TypeScript(Interfaces)</vt:lpstr>
      <vt:lpstr>ES6+:versions  (from www.w3schools.com)</vt:lpstr>
      <vt:lpstr>ES6+: var vs. let vs. const</vt:lpstr>
      <vt:lpstr>ES6+: Arrow Functions</vt:lpstr>
      <vt:lpstr>ES6+: Classes</vt:lpstr>
      <vt:lpstr>ES6+: Template String</vt:lpstr>
      <vt:lpstr>ES6+: Default Parameter Values</vt:lpstr>
      <vt:lpstr>ES6+: Other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6</dc:title>
  <dc:creator>HAMIDI, Mohamed (ext)</dc:creator>
  <cp:lastModifiedBy>Youssef Rafii</cp:lastModifiedBy>
  <cp:revision>749</cp:revision>
  <dcterms:created xsi:type="dcterms:W3CDTF">2018-10-21T22:10:26Z</dcterms:created>
  <dcterms:modified xsi:type="dcterms:W3CDTF">2020-05-06T14:26:20Z</dcterms:modified>
</cp:coreProperties>
</file>